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  <p:sldMasterId id="2147483876" r:id="rId2"/>
  </p:sldMasterIdLst>
  <p:notesMasterIdLst>
    <p:notesMasterId r:id="rId12"/>
  </p:notesMasterIdLst>
  <p:sldIdLst>
    <p:sldId id="265" r:id="rId3"/>
    <p:sldId id="275" r:id="rId4"/>
    <p:sldId id="266" r:id="rId5"/>
    <p:sldId id="271" r:id="rId6"/>
    <p:sldId id="273" r:id="rId7"/>
    <p:sldId id="267" r:id="rId8"/>
    <p:sldId id="268" r:id="rId9"/>
    <p:sldId id="276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5A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96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D71BF-2858-4FCC-88CA-8A43A5DA27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80A7275-FA17-41D2-A74F-753ABA3CABFC}">
      <dgm:prSet/>
      <dgm:spPr/>
      <dgm:t>
        <a:bodyPr/>
        <a:lstStyle/>
        <a:p>
          <a:r>
            <a:rPr lang="en-US"/>
            <a:t>ACCA Enrollment Data</a:t>
          </a:r>
        </a:p>
      </dgm:t>
    </dgm:pt>
    <dgm:pt modelId="{BEBE57A5-21FA-4A79-895D-993FE79152E9}" type="parTrans" cxnId="{E0D28E86-EE52-4F88-8560-F2EF9C980CF4}">
      <dgm:prSet/>
      <dgm:spPr/>
      <dgm:t>
        <a:bodyPr/>
        <a:lstStyle/>
        <a:p>
          <a:endParaRPr lang="en-US"/>
        </a:p>
      </dgm:t>
    </dgm:pt>
    <dgm:pt modelId="{FBD89087-857B-4A64-97E1-B06932124C53}" type="sibTrans" cxnId="{E0D28E86-EE52-4F88-8560-F2EF9C980CF4}">
      <dgm:prSet/>
      <dgm:spPr/>
      <dgm:t>
        <a:bodyPr/>
        <a:lstStyle/>
        <a:p>
          <a:endParaRPr lang="en-US"/>
        </a:p>
      </dgm:t>
    </dgm:pt>
    <dgm:pt modelId="{54FB2962-4758-401C-AEB3-390A63FCBC35}">
      <dgm:prSet/>
      <dgm:spPr/>
      <dgm:t>
        <a:bodyPr/>
        <a:lstStyle/>
        <a:p>
          <a:r>
            <a:rPr lang="en-US"/>
            <a:t>ACCA Strategic Plan</a:t>
          </a:r>
        </a:p>
      </dgm:t>
    </dgm:pt>
    <dgm:pt modelId="{D591BFF8-EAF8-44AB-BD95-7D1AEEED1ED0}" type="parTrans" cxnId="{6593F75D-2AFF-481A-BD1F-1D01FEF305AE}">
      <dgm:prSet/>
      <dgm:spPr/>
      <dgm:t>
        <a:bodyPr/>
        <a:lstStyle/>
        <a:p>
          <a:endParaRPr lang="en-US"/>
        </a:p>
      </dgm:t>
    </dgm:pt>
    <dgm:pt modelId="{F4BFFF41-9AE0-4160-935F-AA48D2A56D0A}" type="sibTrans" cxnId="{6593F75D-2AFF-481A-BD1F-1D01FEF305AE}">
      <dgm:prSet/>
      <dgm:spPr/>
      <dgm:t>
        <a:bodyPr/>
        <a:lstStyle/>
        <a:p>
          <a:endParaRPr lang="en-US"/>
        </a:p>
      </dgm:t>
    </dgm:pt>
    <dgm:pt modelId="{AA1A4157-95EC-468F-99D2-45DF7812CA69}">
      <dgm:prSet/>
      <dgm:spPr/>
      <dgm:t>
        <a:bodyPr/>
        <a:lstStyle/>
        <a:p>
          <a:r>
            <a:rPr lang="en-US"/>
            <a:t>End of Pathway Assessment Data</a:t>
          </a:r>
        </a:p>
      </dgm:t>
    </dgm:pt>
    <dgm:pt modelId="{066C7810-1A88-4A60-ACEB-9EA58DCA42D9}" type="parTrans" cxnId="{C96AE412-0E1A-48DA-8C13-FA37DDDEE8C4}">
      <dgm:prSet/>
      <dgm:spPr/>
      <dgm:t>
        <a:bodyPr/>
        <a:lstStyle/>
        <a:p>
          <a:endParaRPr lang="en-US"/>
        </a:p>
      </dgm:t>
    </dgm:pt>
    <dgm:pt modelId="{A928318E-7E2C-4F0A-B101-79E21E79BCFD}" type="sibTrans" cxnId="{C96AE412-0E1A-48DA-8C13-FA37DDDEE8C4}">
      <dgm:prSet/>
      <dgm:spPr/>
      <dgm:t>
        <a:bodyPr/>
        <a:lstStyle/>
        <a:p>
          <a:endParaRPr lang="en-US"/>
        </a:p>
      </dgm:t>
    </dgm:pt>
    <dgm:pt modelId="{7ABE4E76-884C-42FC-9AB5-8F3DAF664823}">
      <dgm:prSet/>
      <dgm:spPr/>
      <dgm:t>
        <a:bodyPr/>
        <a:lstStyle/>
        <a:p>
          <a:r>
            <a:rPr lang="en-US"/>
            <a:t>Upcoming Events</a:t>
          </a:r>
        </a:p>
      </dgm:t>
    </dgm:pt>
    <dgm:pt modelId="{10C1D098-7EA5-478C-A6D7-FB5C6832A6B1}" type="parTrans" cxnId="{DC01B9EB-FF95-4656-B038-FF3D30C87522}">
      <dgm:prSet/>
      <dgm:spPr/>
      <dgm:t>
        <a:bodyPr/>
        <a:lstStyle/>
        <a:p>
          <a:endParaRPr lang="en-US"/>
        </a:p>
      </dgm:t>
    </dgm:pt>
    <dgm:pt modelId="{457FA270-ECA1-46CE-8F0D-B6D25FE1421E}" type="sibTrans" cxnId="{DC01B9EB-FF95-4656-B038-FF3D30C87522}">
      <dgm:prSet/>
      <dgm:spPr/>
      <dgm:t>
        <a:bodyPr/>
        <a:lstStyle/>
        <a:p>
          <a:endParaRPr lang="en-US"/>
        </a:p>
      </dgm:t>
    </dgm:pt>
    <dgm:pt modelId="{8EE0AB83-D72F-4E47-8700-149D4EE402BA}">
      <dgm:prSet/>
      <dgm:spPr/>
      <dgm:t>
        <a:bodyPr/>
        <a:lstStyle/>
        <a:p>
          <a:r>
            <a:rPr lang="en-US"/>
            <a:t>Good News</a:t>
          </a:r>
        </a:p>
      </dgm:t>
    </dgm:pt>
    <dgm:pt modelId="{2F2A415D-EACD-4A33-A70F-515E5A67C9E4}" type="parTrans" cxnId="{A92B2320-6801-4459-8167-33D5055E403E}">
      <dgm:prSet/>
      <dgm:spPr/>
      <dgm:t>
        <a:bodyPr/>
        <a:lstStyle/>
        <a:p>
          <a:endParaRPr lang="en-US"/>
        </a:p>
      </dgm:t>
    </dgm:pt>
    <dgm:pt modelId="{82761E7D-F897-4531-8AE2-EE89DA1F2041}" type="sibTrans" cxnId="{A92B2320-6801-4459-8167-33D5055E403E}">
      <dgm:prSet/>
      <dgm:spPr/>
      <dgm:t>
        <a:bodyPr/>
        <a:lstStyle/>
        <a:p>
          <a:endParaRPr lang="en-US"/>
        </a:p>
      </dgm:t>
    </dgm:pt>
    <dgm:pt modelId="{253EE91A-8CE7-4FA4-9A59-7159EDD4C734}" type="pres">
      <dgm:prSet presAssocID="{6C5D71BF-2858-4FCC-88CA-8A43A5DA2788}" presName="root" presStyleCnt="0">
        <dgm:presLayoutVars>
          <dgm:dir/>
          <dgm:resizeHandles val="exact"/>
        </dgm:presLayoutVars>
      </dgm:prSet>
      <dgm:spPr/>
    </dgm:pt>
    <dgm:pt modelId="{DE081673-7E98-4814-B000-FEBA1221F18A}" type="pres">
      <dgm:prSet presAssocID="{980A7275-FA17-41D2-A74F-753ABA3CABFC}" presName="compNode" presStyleCnt="0"/>
      <dgm:spPr/>
    </dgm:pt>
    <dgm:pt modelId="{F111631A-ABC8-41FD-BD2B-75BFC41C2AAD}" type="pres">
      <dgm:prSet presAssocID="{980A7275-FA17-41D2-A74F-753ABA3CABFC}" presName="bgRect" presStyleLbl="bgShp" presStyleIdx="0" presStyleCnt="5"/>
      <dgm:spPr/>
    </dgm:pt>
    <dgm:pt modelId="{E8DA5171-42B2-4417-8CC1-B40109CC7175}" type="pres">
      <dgm:prSet presAssocID="{980A7275-FA17-41D2-A74F-753ABA3CABF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F5C0AE8-1848-4A8A-8A1C-B9C03B888740}" type="pres">
      <dgm:prSet presAssocID="{980A7275-FA17-41D2-A74F-753ABA3CABFC}" presName="spaceRect" presStyleCnt="0"/>
      <dgm:spPr/>
    </dgm:pt>
    <dgm:pt modelId="{17A6551A-BFA1-43D6-9780-C5B059C9B0F3}" type="pres">
      <dgm:prSet presAssocID="{980A7275-FA17-41D2-A74F-753ABA3CABFC}" presName="parTx" presStyleLbl="revTx" presStyleIdx="0" presStyleCnt="5">
        <dgm:presLayoutVars>
          <dgm:chMax val="0"/>
          <dgm:chPref val="0"/>
        </dgm:presLayoutVars>
      </dgm:prSet>
      <dgm:spPr/>
    </dgm:pt>
    <dgm:pt modelId="{A4031F04-0953-47CC-B11B-F5B6FF0B6C72}" type="pres">
      <dgm:prSet presAssocID="{FBD89087-857B-4A64-97E1-B06932124C53}" presName="sibTrans" presStyleCnt="0"/>
      <dgm:spPr/>
    </dgm:pt>
    <dgm:pt modelId="{0916D74D-540D-4035-926A-5CC03814DD45}" type="pres">
      <dgm:prSet presAssocID="{54FB2962-4758-401C-AEB3-390A63FCBC35}" presName="compNode" presStyleCnt="0"/>
      <dgm:spPr/>
    </dgm:pt>
    <dgm:pt modelId="{E03FEE17-703B-47FA-9E0D-15107D66104B}" type="pres">
      <dgm:prSet presAssocID="{54FB2962-4758-401C-AEB3-390A63FCBC35}" presName="bgRect" presStyleLbl="bgShp" presStyleIdx="1" presStyleCnt="5"/>
      <dgm:spPr/>
    </dgm:pt>
    <dgm:pt modelId="{C9CE5D04-E486-439F-9ABF-5B61EE27AFCF}" type="pres">
      <dgm:prSet presAssocID="{54FB2962-4758-401C-AEB3-390A63FCBC3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CBD74D4-82CC-4040-B41F-3AF0D2D4245D}" type="pres">
      <dgm:prSet presAssocID="{54FB2962-4758-401C-AEB3-390A63FCBC35}" presName="spaceRect" presStyleCnt="0"/>
      <dgm:spPr/>
    </dgm:pt>
    <dgm:pt modelId="{A62CC287-3D00-4421-9A6C-BD0C3F386FD1}" type="pres">
      <dgm:prSet presAssocID="{54FB2962-4758-401C-AEB3-390A63FCBC35}" presName="parTx" presStyleLbl="revTx" presStyleIdx="1" presStyleCnt="5">
        <dgm:presLayoutVars>
          <dgm:chMax val="0"/>
          <dgm:chPref val="0"/>
        </dgm:presLayoutVars>
      </dgm:prSet>
      <dgm:spPr/>
    </dgm:pt>
    <dgm:pt modelId="{B3F90213-1DBD-4E6C-BBCE-AF261C4D4EE0}" type="pres">
      <dgm:prSet presAssocID="{F4BFFF41-9AE0-4160-935F-AA48D2A56D0A}" presName="sibTrans" presStyleCnt="0"/>
      <dgm:spPr/>
    </dgm:pt>
    <dgm:pt modelId="{31FB87EB-E110-448A-A3E8-ACE39BC41C92}" type="pres">
      <dgm:prSet presAssocID="{AA1A4157-95EC-468F-99D2-45DF7812CA69}" presName="compNode" presStyleCnt="0"/>
      <dgm:spPr/>
    </dgm:pt>
    <dgm:pt modelId="{1832CE9E-740B-4E66-9334-06762361A4C7}" type="pres">
      <dgm:prSet presAssocID="{AA1A4157-95EC-468F-99D2-45DF7812CA69}" presName="bgRect" presStyleLbl="bgShp" presStyleIdx="2" presStyleCnt="5"/>
      <dgm:spPr/>
    </dgm:pt>
    <dgm:pt modelId="{A4E717FE-BAD9-4E00-B508-6AA3DCDD101B}" type="pres">
      <dgm:prSet presAssocID="{AA1A4157-95EC-468F-99D2-45DF7812CA6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3675CD3-A435-483C-A49B-2F97CFC6473D}" type="pres">
      <dgm:prSet presAssocID="{AA1A4157-95EC-468F-99D2-45DF7812CA69}" presName="spaceRect" presStyleCnt="0"/>
      <dgm:spPr/>
    </dgm:pt>
    <dgm:pt modelId="{8897A9E2-8B8D-4F58-AE3E-827C079CC08C}" type="pres">
      <dgm:prSet presAssocID="{AA1A4157-95EC-468F-99D2-45DF7812CA69}" presName="parTx" presStyleLbl="revTx" presStyleIdx="2" presStyleCnt="5">
        <dgm:presLayoutVars>
          <dgm:chMax val="0"/>
          <dgm:chPref val="0"/>
        </dgm:presLayoutVars>
      </dgm:prSet>
      <dgm:spPr/>
    </dgm:pt>
    <dgm:pt modelId="{10F0575B-5BBD-43E6-B169-D10DC1D29004}" type="pres">
      <dgm:prSet presAssocID="{A928318E-7E2C-4F0A-B101-79E21E79BCFD}" presName="sibTrans" presStyleCnt="0"/>
      <dgm:spPr/>
    </dgm:pt>
    <dgm:pt modelId="{6C0B6414-6C91-44F4-B63F-21DFB2480DC1}" type="pres">
      <dgm:prSet presAssocID="{7ABE4E76-884C-42FC-9AB5-8F3DAF664823}" presName="compNode" presStyleCnt="0"/>
      <dgm:spPr/>
    </dgm:pt>
    <dgm:pt modelId="{558BCBA0-29C7-4EC5-A5C9-8C64914B3281}" type="pres">
      <dgm:prSet presAssocID="{7ABE4E76-884C-42FC-9AB5-8F3DAF664823}" presName="bgRect" presStyleLbl="bgShp" presStyleIdx="3" presStyleCnt="5"/>
      <dgm:spPr/>
    </dgm:pt>
    <dgm:pt modelId="{AE006BB5-CB85-404C-BD3A-0E94605BDCBA}" type="pres">
      <dgm:prSet presAssocID="{7ABE4E76-884C-42FC-9AB5-8F3DAF66482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FE3D02A-9557-4AEA-9C6A-EA55DC277E2F}" type="pres">
      <dgm:prSet presAssocID="{7ABE4E76-884C-42FC-9AB5-8F3DAF664823}" presName="spaceRect" presStyleCnt="0"/>
      <dgm:spPr/>
    </dgm:pt>
    <dgm:pt modelId="{8D3F43E8-C1EA-40BE-9C88-3DBF9AD3E5D3}" type="pres">
      <dgm:prSet presAssocID="{7ABE4E76-884C-42FC-9AB5-8F3DAF664823}" presName="parTx" presStyleLbl="revTx" presStyleIdx="3" presStyleCnt="5">
        <dgm:presLayoutVars>
          <dgm:chMax val="0"/>
          <dgm:chPref val="0"/>
        </dgm:presLayoutVars>
      </dgm:prSet>
      <dgm:spPr/>
    </dgm:pt>
    <dgm:pt modelId="{70297C2C-CA6F-4997-98DA-83F209E6296B}" type="pres">
      <dgm:prSet presAssocID="{457FA270-ECA1-46CE-8F0D-B6D25FE1421E}" presName="sibTrans" presStyleCnt="0"/>
      <dgm:spPr/>
    </dgm:pt>
    <dgm:pt modelId="{3A04DAD3-BFE3-45DB-9B0F-67CED0CBA977}" type="pres">
      <dgm:prSet presAssocID="{8EE0AB83-D72F-4E47-8700-149D4EE402BA}" presName="compNode" presStyleCnt="0"/>
      <dgm:spPr/>
    </dgm:pt>
    <dgm:pt modelId="{E492560B-7FB8-4965-8DAB-3D88DB294532}" type="pres">
      <dgm:prSet presAssocID="{8EE0AB83-D72F-4E47-8700-149D4EE402BA}" presName="bgRect" presStyleLbl="bgShp" presStyleIdx="4" presStyleCnt="5"/>
      <dgm:spPr/>
    </dgm:pt>
    <dgm:pt modelId="{A64B9306-3E6D-4DFB-A834-5CD720822698}" type="pres">
      <dgm:prSet presAssocID="{8EE0AB83-D72F-4E47-8700-149D4EE402B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5559C281-DA1E-4520-B79E-C5F936EA8DB4}" type="pres">
      <dgm:prSet presAssocID="{8EE0AB83-D72F-4E47-8700-149D4EE402BA}" presName="spaceRect" presStyleCnt="0"/>
      <dgm:spPr/>
    </dgm:pt>
    <dgm:pt modelId="{1B25D7BC-2F7B-4A0F-A23F-46D5CFD29855}" type="pres">
      <dgm:prSet presAssocID="{8EE0AB83-D72F-4E47-8700-149D4EE402B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96AE412-0E1A-48DA-8C13-FA37DDDEE8C4}" srcId="{6C5D71BF-2858-4FCC-88CA-8A43A5DA2788}" destId="{AA1A4157-95EC-468F-99D2-45DF7812CA69}" srcOrd="2" destOrd="0" parTransId="{066C7810-1A88-4A60-ACEB-9EA58DCA42D9}" sibTransId="{A928318E-7E2C-4F0A-B101-79E21E79BCFD}"/>
    <dgm:cxn modelId="{A92B2320-6801-4459-8167-33D5055E403E}" srcId="{6C5D71BF-2858-4FCC-88CA-8A43A5DA2788}" destId="{8EE0AB83-D72F-4E47-8700-149D4EE402BA}" srcOrd="4" destOrd="0" parTransId="{2F2A415D-EACD-4A33-A70F-515E5A67C9E4}" sibTransId="{82761E7D-F897-4531-8AE2-EE89DA1F2041}"/>
    <dgm:cxn modelId="{BE4DDA2B-54D6-45D5-83B7-0027095DAF6D}" type="presOf" srcId="{980A7275-FA17-41D2-A74F-753ABA3CABFC}" destId="{17A6551A-BFA1-43D6-9780-C5B059C9B0F3}" srcOrd="0" destOrd="0" presId="urn:microsoft.com/office/officeart/2018/2/layout/IconVerticalSolidList"/>
    <dgm:cxn modelId="{6593F75D-2AFF-481A-BD1F-1D01FEF305AE}" srcId="{6C5D71BF-2858-4FCC-88CA-8A43A5DA2788}" destId="{54FB2962-4758-401C-AEB3-390A63FCBC35}" srcOrd="1" destOrd="0" parTransId="{D591BFF8-EAF8-44AB-BD95-7D1AEEED1ED0}" sibTransId="{F4BFFF41-9AE0-4160-935F-AA48D2A56D0A}"/>
    <dgm:cxn modelId="{0B28CA84-E14F-4064-8BF5-A5C8FF50E8D5}" type="presOf" srcId="{AA1A4157-95EC-468F-99D2-45DF7812CA69}" destId="{8897A9E2-8B8D-4F58-AE3E-827C079CC08C}" srcOrd="0" destOrd="0" presId="urn:microsoft.com/office/officeart/2018/2/layout/IconVerticalSolidList"/>
    <dgm:cxn modelId="{E0D28E86-EE52-4F88-8560-F2EF9C980CF4}" srcId="{6C5D71BF-2858-4FCC-88CA-8A43A5DA2788}" destId="{980A7275-FA17-41D2-A74F-753ABA3CABFC}" srcOrd="0" destOrd="0" parTransId="{BEBE57A5-21FA-4A79-895D-993FE79152E9}" sibTransId="{FBD89087-857B-4A64-97E1-B06932124C53}"/>
    <dgm:cxn modelId="{B764A98C-94ED-45FC-A1A1-A98992A3C021}" type="presOf" srcId="{8EE0AB83-D72F-4E47-8700-149D4EE402BA}" destId="{1B25D7BC-2F7B-4A0F-A23F-46D5CFD29855}" srcOrd="0" destOrd="0" presId="urn:microsoft.com/office/officeart/2018/2/layout/IconVerticalSolidList"/>
    <dgm:cxn modelId="{E508CCBF-A7AF-4CB1-95DB-A47D7380B0CF}" type="presOf" srcId="{7ABE4E76-884C-42FC-9AB5-8F3DAF664823}" destId="{8D3F43E8-C1EA-40BE-9C88-3DBF9AD3E5D3}" srcOrd="0" destOrd="0" presId="urn:microsoft.com/office/officeart/2018/2/layout/IconVerticalSolidList"/>
    <dgm:cxn modelId="{A1DB05D3-27AE-4D52-9B7F-A88F7E14EE58}" type="presOf" srcId="{54FB2962-4758-401C-AEB3-390A63FCBC35}" destId="{A62CC287-3D00-4421-9A6C-BD0C3F386FD1}" srcOrd="0" destOrd="0" presId="urn:microsoft.com/office/officeart/2018/2/layout/IconVerticalSolidList"/>
    <dgm:cxn modelId="{7DA8D6D5-6E33-4AB0-8D84-9433526076F6}" type="presOf" srcId="{6C5D71BF-2858-4FCC-88CA-8A43A5DA2788}" destId="{253EE91A-8CE7-4FA4-9A59-7159EDD4C734}" srcOrd="0" destOrd="0" presId="urn:microsoft.com/office/officeart/2018/2/layout/IconVerticalSolidList"/>
    <dgm:cxn modelId="{DC01B9EB-FF95-4656-B038-FF3D30C87522}" srcId="{6C5D71BF-2858-4FCC-88CA-8A43A5DA2788}" destId="{7ABE4E76-884C-42FC-9AB5-8F3DAF664823}" srcOrd="3" destOrd="0" parTransId="{10C1D098-7EA5-478C-A6D7-FB5C6832A6B1}" sibTransId="{457FA270-ECA1-46CE-8F0D-B6D25FE1421E}"/>
    <dgm:cxn modelId="{B0CA98BE-7CB7-4275-9122-2894AF202A16}" type="presParOf" srcId="{253EE91A-8CE7-4FA4-9A59-7159EDD4C734}" destId="{DE081673-7E98-4814-B000-FEBA1221F18A}" srcOrd="0" destOrd="0" presId="urn:microsoft.com/office/officeart/2018/2/layout/IconVerticalSolidList"/>
    <dgm:cxn modelId="{090F3571-182C-4E7A-9FCD-8C9EBF8550BC}" type="presParOf" srcId="{DE081673-7E98-4814-B000-FEBA1221F18A}" destId="{F111631A-ABC8-41FD-BD2B-75BFC41C2AAD}" srcOrd="0" destOrd="0" presId="urn:microsoft.com/office/officeart/2018/2/layout/IconVerticalSolidList"/>
    <dgm:cxn modelId="{4F99A2B2-65FE-40B2-A900-C8F53401529F}" type="presParOf" srcId="{DE081673-7E98-4814-B000-FEBA1221F18A}" destId="{E8DA5171-42B2-4417-8CC1-B40109CC7175}" srcOrd="1" destOrd="0" presId="urn:microsoft.com/office/officeart/2018/2/layout/IconVerticalSolidList"/>
    <dgm:cxn modelId="{E509FD6F-14BB-4D42-8DDD-7C8317A625FB}" type="presParOf" srcId="{DE081673-7E98-4814-B000-FEBA1221F18A}" destId="{4F5C0AE8-1848-4A8A-8A1C-B9C03B888740}" srcOrd="2" destOrd="0" presId="urn:microsoft.com/office/officeart/2018/2/layout/IconVerticalSolidList"/>
    <dgm:cxn modelId="{F9E1B342-168F-4252-AD3E-5CB73984C3E7}" type="presParOf" srcId="{DE081673-7E98-4814-B000-FEBA1221F18A}" destId="{17A6551A-BFA1-43D6-9780-C5B059C9B0F3}" srcOrd="3" destOrd="0" presId="urn:microsoft.com/office/officeart/2018/2/layout/IconVerticalSolidList"/>
    <dgm:cxn modelId="{AB30292E-3F9F-4B32-9FFE-E9B8EB488A36}" type="presParOf" srcId="{253EE91A-8CE7-4FA4-9A59-7159EDD4C734}" destId="{A4031F04-0953-47CC-B11B-F5B6FF0B6C72}" srcOrd="1" destOrd="0" presId="urn:microsoft.com/office/officeart/2018/2/layout/IconVerticalSolidList"/>
    <dgm:cxn modelId="{6EC5BF8A-AF03-472D-A44F-07CE5E82EE97}" type="presParOf" srcId="{253EE91A-8CE7-4FA4-9A59-7159EDD4C734}" destId="{0916D74D-540D-4035-926A-5CC03814DD45}" srcOrd="2" destOrd="0" presId="urn:microsoft.com/office/officeart/2018/2/layout/IconVerticalSolidList"/>
    <dgm:cxn modelId="{C7A3360A-26C2-4EEE-9D9F-8E6E0996FED3}" type="presParOf" srcId="{0916D74D-540D-4035-926A-5CC03814DD45}" destId="{E03FEE17-703B-47FA-9E0D-15107D66104B}" srcOrd="0" destOrd="0" presId="urn:microsoft.com/office/officeart/2018/2/layout/IconVerticalSolidList"/>
    <dgm:cxn modelId="{8A24D483-935B-44D4-B000-336FD771ED2C}" type="presParOf" srcId="{0916D74D-540D-4035-926A-5CC03814DD45}" destId="{C9CE5D04-E486-439F-9ABF-5B61EE27AFCF}" srcOrd="1" destOrd="0" presId="urn:microsoft.com/office/officeart/2018/2/layout/IconVerticalSolidList"/>
    <dgm:cxn modelId="{B9FDA5E7-612D-405A-9B49-776973208469}" type="presParOf" srcId="{0916D74D-540D-4035-926A-5CC03814DD45}" destId="{FCBD74D4-82CC-4040-B41F-3AF0D2D4245D}" srcOrd="2" destOrd="0" presId="urn:microsoft.com/office/officeart/2018/2/layout/IconVerticalSolidList"/>
    <dgm:cxn modelId="{4B56A862-7BF4-4A0C-A21B-389ED036232E}" type="presParOf" srcId="{0916D74D-540D-4035-926A-5CC03814DD45}" destId="{A62CC287-3D00-4421-9A6C-BD0C3F386FD1}" srcOrd="3" destOrd="0" presId="urn:microsoft.com/office/officeart/2018/2/layout/IconVerticalSolidList"/>
    <dgm:cxn modelId="{7CA9AAAC-C834-4A84-B27F-C0F27E47A75B}" type="presParOf" srcId="{253EE91A-8CE7-4FA4-9A59-7159EDD4C734}" destId="{B3F90213-1DBD-4E6C-BBCE-AF261C4D4EE0}" srcOrd="3" destOrd="0" presId="urn:microsoft.com/office/officeart/2018/2/layout/IconVerticalSolidList"/>
    <dgm:cxn modelId="{E7BC070F-D72C-44C1-92B4-F6C1DEBE97F2}" type="presParOf" srcId="{253EE91A-8CE7-4FA4-9A59-7159EDD4C734}" destId="{31FB87EB-E110-448A-A3E8-ACE39BC41C92}" srcOrd="4" destOrd="0" presId="urn:microsoft.com/office/officeart/2018/2/layout/IconVerticalSolidList"/>
    <dgm:cxn modelId="{6EE7DF5B-8CA2-4D0A-B792-8F409E6B2609}" type="presParOf" srcId="{31FB87EB-E110-448A-A3E8-ACE39BC41C92}" destId="{1832CE9E-740B-4E66-9334-06762361A4C7}" srcOrd="0" destOrd="0" presId="urn:microsoft.com/office/officeart/2018/2/layout/IconVerticalSolidList"/>
    <dgm:cxn modelId="{F3058C8A-7CB3-4BD4-85BF-99947C069CF2}" type="presParOf" srcId="{31FB87EB-E110-448A-A3E8-ACE39BC41C92}" destId="{A4E717FE-BAD9-4E00-B508-6AA3DCDD101B}" srcOrd="1" destOrd="0" presId="urn:microsoft.com/office/officeart/2018/2/layout/IconVerticalSolidList"/>
    <dgm:cxn modelId="{02639109-666E-44F4-BB3C-9E625EC34B67}" type="presParOf" srcId="{31FB87EB-E110-448A-A3E8-ACE39BC41C92}" destId="{A3675CD3-A435-483C-A49B-2F97CFC6473D}" srcOrd="2" destOrd="0" presId="urn:microsoft.com/office/officeart/2018/2/layout/IconVerticalSolidList"/>
    <dgm:cxn modelId="{D897CB7F-2299-45CA-898D-AEE028359E97}" type="presParOf" srcId="{31FB87EB-E110-448A-A3E8-ACE39BC41C92}" destId="{8897A9E2-8B8D-4F58-AE3E-827C079CC08C}" srcOrd="3" destOrd="0" presId="urn:microsoft.com/office/officeart/2018/2/layout/IconVerticalSolidList"/>
    <dgm:cxn modelId="{380A934E-1714-478B-8A86-D1FAB5BE9219}" type="presParOf" srcId="{253EE91A-8CE7-4FA4-9A59-7159EDD4C734}" destId="{10F0575B-5BBD-43E6-B169-D10DC1D29004}" srcOrd="5" destOrd="0" presId="urn:microsoft.com/office/officeart/2018/2/layout/IconVerticalSolidList"/>
    <dgm:cxn modelId="{114F6985-8529-4892-98AD-08F5E51090F8}" type="presParOf" srcId="{253EE91A-8CE7-4FA4-9A59-7159EDD4C734}" destId="{6C0B6414-6C91-44F4-B63F-21DFB2480DC1}" srcOrd="6" destOrd="0" presId="urn:microsoft.com/office/officeart/2018/2/layout/IconVerticalSolidList"/>
    <dgm:cxn modelId="{6B21F714-FB70-400C-B0EF-76B2F181BC35}" type="presParOf" srcId="{6C0B6414-6C91-44F4-B63F-21DFB2480DC1}" destId="{558BCBA0-29C7-4EC5-A5C9-8C64914B3281}" srcOrd="0" destOrd="0" presId="urn:microsoft.com/office/officeart/2018/2/layout/IconVerticalSolidList"/>
    <dgm:cxn modelId="{20077E01-DE86-42AA-AB14-94521B917FC0}" type="presParOf" srcId="{6C0B6414-6C91-44F4-B63F-21DFB2480DC1}" destId="{AE006BB5-CB85-404C-BD3A-0E94605BDCBA}" srcOrd="1" destOrd="0" presId="urn:microsoft.com/office/officeart/2018/2/layout/IconVerticalSolidList"/>
    <dgm:cxn modelId="{C57A3F52-6DA3-4730-A2D5-674E3A72C629}" type="presParOf" srcId="{6C0B6414-6C91-44F4-B63F-21DFB2480DC1}" destId="{DFE3D02A-9557-4AEA-9C6A-EA55DC277E2F}" srcOrd="2" destOrd="0" presId="urn:microsoft.com/office/officeart/2018/2/layout/IconVerticalSolidList"/>
    <dgm:cxn modelId="{09541CD5-6F42-4601-85BF-157210264B71}" type="presParOf" srcId="{6C0B6414-6C91-44F4-B63F-21DFB2480DC1}" destId="{8D3F43E8-C1EA-40BE-9C88-3DBF9AD3E5D3}" srcOrd="3" destOrd="0" presId="urn:microsoft.com/office/officeart/2018/2/layout/IconVerticalSolidList"/>
    <dgm:cxn modelId="{F1E0D050-45D6-443D-AE6F-942812AEA7B8}" type="presParOf" srcId="{253EE91A-8CE7-4FA4-9A59-7159EDD4C734}" destId="{70297C2C-CA6F-4997-98DA-83F209E6296B}" srcOrd="7" destOrd="0" presId="urn:microsoft.com/office/officeart/2018/2/layout/IconVerticalSolidList"/>
    <dgm:cxn modelId="{D3B71BE5-1129-4DDA-93F5-A7145D83543B}" type="presParOf" srcId="{253EE91A-8CE7-4FA4-9A59-7159EDD4C734}" destId="{3A04DAD3-BFE3-45DB-9B0F-67CED0CBA977}" srcOrd="8" destOrd="0" presId="urn:microsoft.com/office/officeart/2018/2/layout/IconVerticalSolidList"/>
    <dgm:cxn modelId="{075F6298-AA20-41AD-BB94-A87CC9A853AA}" type="presParOf" srcId="{3A04DAD3-BFE3-45DB-9B0F-67CED0CBA977}" destId="{E492560B-7FB8-4965-8DAB-3D88DB294532}" srcOrd="0" destOrd="0" presId="urn:microsoft.com/office/officeart/2018/2/layout/IconVerticalSolidList"/>
    <dgm:cxn modelId="{A30EB207-6B4E-4302-BB31-1D63658697E2}" type="presParOf" srcId="{3A04DAD3-BFE3-45DB-9B0F-67CED0CBA977}" destId="{A64B9306-3E6D-4DFB-A834-5CD720822698}" srcOrd="1" destOrd="0" presId="urn:microsoft.com/office/officeart/2018/2/layout/IconVerticalSolidList"/>
    <dgm:cxn modelId="{10BA6908-553F-4C57-B3B1-29BFAB211EC5}" type="presParOf" srcId="{3A04DAD3-BFE3-45DB-9B0F-67CED0CBA977}" destId="{5559C281-DA1E-4520-B79E-C5F936EA8DB4}" srcOrd="2" destOrd="0" presId="urn:microsoft.com/office/officeart/2018/2/layout/IconVerticalSolidList"/>
    <dgm:cxn modelId="{8C614A7E-2826-4187-94AA-C92C1A20BF52}" type="presParOf" srcId="{3A04DAD3-BFE3-45DB-9B0F-67CED0CBA977}" destId="{1B25D7BC-2F7B-4A0F-A23F-46D5CFD2985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0556E5-7EF4-42B5-B14D-2182F18BE3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6D648E2-E5A5-4607-897B-83ABB3E4C2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Two ACCA Instructors will present at the Best Practices Conference </a:t>
          </a:r>
          <a:r>
            <a:rPr lang="en-US" b="1" i="1" dirty="0"/>
            <a:t>Topic – Mock Interviews and Career Fair</a:t>
          </a:r>
          <a:endParaRPr lang="en-US" dirty="0"/>
        </a:p>
      </dgm:t>
    </dgm:pt>
    <dgm:pt modelId="{7A259E3B-E411-456C-BAA1-E9D1CDB61A73}" type="parTrans" cxnId="{01CA7F26-473F-4794-9AA7-B93AE612B266}">
      <dgm:prSet/>
      <dgm:spPr/>
      <dgm:t>
        <a:bodyPr/>
        <a:lstStyle/>
        <a:p>
          <a:endParaRPr lang="en-US"/>
        </a:p>
      </dgm:t>
    </dgm:pt>
    <dgm:pt modelId="{42C240B0-160E-45E3-BAC2-B38EBBB93975}" type="sibTrans" cxnId="{01CA7F26-473F-4794-9AA7-B93AE612B266}">
      <dgm:prSet/>
      <dgm:spPr/>
      <dgm:t>
        <a:bodyPr/>
        <a:lstStyle/>
        <a:p>
          <a:endParaRPr lang="en-US"/>
        </a:p>
      </dgm:t>
    </dgm:pt>
    <dgm:pt modelId="{A2BACD84-D7B5-425C-B246-EB60175B49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Two instructors fully funded by Donors’ Choose for unique pathway projects</a:t>
          </a:r>
        </a:p>
      </dgm:t>
    </dgm:pt>
    <dgm:pt modelId="{25A7EAE0-08ED-4612-A0BB-C11F1B639B3A}" type="parTrans" cxnId="{FA7CD11F-086C-430F-B196-436A96B85CC3}">
      <dgm:prSet/>
      <dgm:spPr/>
      <dgm:t>
        <a:bodyPr/>
        <a:lstStyle/>
        <a:p>
          <a:endParaRPr lang="en-US"/>
        </a:p>
      </dgm:t>
    </dgm:pt>
    <dgm:pt modelId="{5BB8E5CF-5940-4D86-9301-81C8F739C52F}" type="sibTrans" cxnId="{FA7CD11F-086C-430F-B196-436A96B85CC3}">
      <dgm:prSet/>
      <dgm:spPr/>
      <dgm:t>
        <a:bodyPr/>
        <a:lstStyle/>
        <a:p>
          <a:endParaRPr lang="en-US"/>
        </a:p>
      </dgm:t>
    </dgm:pt>
    <dgm:pt modelId="{59FB25D8-5E02-45A7-B5A5-39C4644B5A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HVAC-R pathway received an equipment donation and </a:t>
          </a:r>
          <a:r>
            <a:rPr lang="en-US"/>
            <a:t>student toolkits from AHR Expo</a:t>
          </a:r>
        </a:p>
      </dgm:t>
    </dgm:pt>
    <dgm:pt modelId="{AE7B6D6A-1320-415A-B165-FBEFCF9B8652}" type="parTrans" cxnId="{27B550BA-0D4D-4FF7-96C8-0014710BC44A}">
      <dgm:prSet/>
      <dgm:spPr/>
      <dgm:t>
        <a:bodyPr/>
        <a:lstStyle/>
        <a:p>
          <a:endParaRPr lang="en-US"/>
        </a:p>
      </dgm:t>
    </dgm:pt>
    <dgm:pt modelId="{813676C6-64D4-48D4-A4F5-47995745E7DC}" type="sibTrans" cxnId="{27B550BA-0D4D-4FF7-96C8-0014710BC44A}">
      <dgm:prSet/>
      <dgm:spPr/>
      <dgm:t>
        <a:bodyPr/>
        <a:lstStyle/>
        <a:p>
          <a:endParaRPr lang="en-US"/>
        </a:p>
      </dgm:t>
    </dgm:pt>
    <dgm:pt modelId="{7A383B4E-58F0-4271-AFB6-4DEF8BDE1D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ACCA Counselor received an APS District Level Award for developing a comprehensive counseling program</a:t>
          </a:r>
        </a:p>
      </dgm:t>
    </dgm:pt>
    <dgm:pt modelId="{31281F4B-399F-42CD-BCF3-FA4E8A54DD72}" type="parTrans" cxnId="{302A2C0A-8DA9-486C-BCA3-2F35612A5EB6}">
      <dgm:prSet/>
      <dgm:spPr/>
      <dgm:t>
        <a:bodyPr/>
        <a:lstStyle/>
        <a:p>
          <a:endParaRPr lang="en-US"/>
        </a:p>
      </dgm:t>
    </dgm:pt>
    <dgm:pt modelId="{1DB8D8C1-CEA9-451A-AB58-8EB695A6F121}" type="sibTrans" cxnId="{302A2C0A-8DA9-486C-BCA3-2F35612A5EB6}">
      <dgm:prSet/>
      <dgm:spPr/>
      <dgm:t>
        <a:bodyPr/>
        <a:lstStyle/>
        <a:p>
          <a:endParaRPr lang="en-US"/>
        </a:p>
      </dgm:t>
    </dgm:pt>
    <dgm:pt modelId="{A00BBDCB-EC4D-4513-B700-7261638522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ACCA Business Manager received the APS CTAE Partner Recognition Award</a:t>
          </a:r>
        </a:p>
      </dgm:t>
    </dgm:pt>
    <dgm:pt modelId="{A5DEBDF3-2155-4F39-AC31-0BB9FADA94E9}" type="parTrans" cxnId="{25EE9DB1-1E3B-4CD6-BDB0-520B6B47A392}">
      <dgm:prSet/>
      <dgm:spPr/>
      <dgm:t>
        <a:bodyPr/>
        <a:lstStyle/>
        <a:p>
          <a:endParaRPr lang="en-US"/>
        </a:p>
      </dgm:t>
    </dgm:pt>
    <dgm:pt modelId="{C9C79A1E-A455-430F-BB42-79D45AB8A7AA}" type="sibTrans" cxnId="{25EE9DB1-1E3B-4CD6-BDB0-520B6B47A392}">
      <dgm:prSet/>
      <dgm:spPr/>
      <dgm:t>
        <a:bodyPr/>
        <a:lstStyle/>
        <a:p>
          <a:endParaRPr lang="en-US"/>
        </a:p>
      </dgm:t>
    </dgm:pt>
    <dgm:pt modelId="{7268CC80-4C08-4A5C-A95B-4542D6AB8C7D}" type="pres">
      <dgm:prSet presAssocID="{860556E5-7EF4-42B5-B14D-2182F18BE39F}" presName="root" presStyleCnt="0">
        <dgm:presLayoutVars>
          <dgm:dir/>
          <dgm:resizeHandles val="exact"/>
        </dgm:presLayoutVars>
      </dgm:prSet>
      <dgm:spPr/>
    </dgm:pt>
    <dgm:pt modelId="{EA5647AC-4434-4ABE-812F-6294F1FBF6FC}" type="pres">
      <dgm:prSet presAssocID="{76D648E2-E5A5-4607-897B-83ABB3E4C2AA}" presName="compNode" presStyleCnt="0"/>
      <dgm:spPr/>
    </dgm:pt>
    <dgm:pt modelId="{932F4878-643D-49F0-888C-E919BEFFA761}" type="pres">
      <dgm:prSet presAssocID="{76D648E2-E5A5-4607-897B-83ABB3E4C2AA}" presName="bgRect" presStyleLbl="bgShp" presStyleIdx="0" presStyleCnt="5"/>
      <dgm:spPr/>
    </dgm:pt>
    <dgm:pt modelId="{BB1408C2-334A-481A-8680-92E552C5C440}" type="pres">
      <dgm:prSet presAssocID="{76D648E2-E5A5-4607-897B-83ABB3E4C2A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8C7F9280-9830-4A76-89CA-2E31FD0D5BAA}" type="pres">
      <dgm:prSet presAssocID="{76D648E2-E5A5-4607-897B-83ABB3E4C2AA}" presName="spaceRect" presStyleCnt="0"/>
      <dgm:spPr/>
    </dgm:pt>
    <dgm:pt modelId="{247EAA36-D1E1-43E6-9484-182793282752}" type="pres">
      <dgm:prSet presAssocID="{76D648E2-E5A5-4607-897B-83ABB3E4C2AA}" presName="parTx" presStyleLbl="revTx" presStyleIdx="0" presStyleCnt="5">
        <dgm:presLayoutVars>
          <dgm:chMax val="0"/>
          <dgm:chPref val="0"/>
        </dgm:presLayoutVars>
      </dgm:prSet>
      <dgm:spPr/>
    </dgm:pt>
    <dgm:pt modelId="{A6D8ABDB-2157-4C9D-A231-609297860AEC}" type="pres">
      <dgm:prSet presAssocID="{42C240B0-160E-45E3-BAC2-B38EBBB93975}" presName="sibTrans" presStyleCnt="0"/>
      <dgm:spPr/>
    </dgm:pt>
    <dgm:pt modelId="{2FCC7F82-637B-4083-999D-9B47D8D6A1F5}" type="pres">
      <dgm:prSet presAssocID="{A2BACD84-D7B5-425C-B246-EB60175B49ED}" presName="compNode" presStyleCnt="0"/>
      <dgm:spPr/>
    </dgm:pt>
    <dgm:pt modelId="{8099DEA8-4388-48B8-B3D4-958ED732BBA0}" type="pres">
      <dgm:prSet presAssocID="{A2BACD84-D7B5-425C-B246-EB60175B49ED}" presName="bgRect" presStyleLbl="bgShp" presStyleIdx="1" presStyleCnt="5"/>
      <dgm:spPr/>
    </dgm:pt>
    <dgm:pt modelId="{8FFFF4C0-C256-483A-B5BC-4BD887CDC5E1}" type="pres">
      <dgm:prSet presAssocID="{A2BACD84-D7B5-425C-B246-EB60175B49E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A54565A-C8A7-4206-99BA-3189A17C29A2}" type="pres">
      <dgm:prSet presAssocID="{A2BACD84-D7B5-425C-B246-EB60175B49ED}" presName="spaceRect" presStyleCnt="0"/>
      <dgm:spPr/>
    </dgm:pt>
    <dgm:pt modelId="{FFB57C04-7BF2-49C9-B80D-86CFD871E640}" type="pres">
      <dgm:prSet presAssocID="{A2BACD84-D7B5-425C-B246-EB60175B49ED}" presName="parTx" presStyleLbl="revTx" presStyleIdx="1" presStyleCnt="5">
        <dgm:presLayoutVars>
          <dgm:chMax val="0"/>
          <dgm:chPref val="0"/>
        </dgm:presLayoutVars>
      </dgm:prSet>
      <dgm:spPr/>
    </dgm:pt>
    <dgm:pt modelId="{7E67EDD4-5196-479B-83FC-C1697C421FFF}" type="pres">
      <dgm:prSet presAssocID="{5BB8E5CF-5940-4D86-9301-81C8F739C52F}" presName="sibTrans" presStyleCnt="0"/>
      <dgm:spPr/>
    </dgm:pt>
    <dgm:pt modelId="{E897335F-AA66-4DD8-AE1E-8B097A51A35D}" type="pres">
      <dgm:prSet presAssocID="{59FB25D8-5E02-45A7-B5A5-39C4644B5AC6}" presName="compNode" presStyleCnt="0"/>
      <dgm:spPr/>
    </dgm:pt>
    <dgm:pt modelId="{A5423D88-2409-41D2-B8D7-3B569EE656EE}" type="pres">
      <dgm:prSet presAssocID="{59FB25D8-5E02-45A7-B5A5-39C4644B5AC6}" presName="bgRect" presStyleLbl="bgShp" presStyleIdx="2" presStyleCnt="5"/>
      <dgm:spPr/>
    </dgm:pt>
    <dgm:pt modelId="{D640B5A3-4B58-46FB-B967-800EE9AFBA10}" type="pres">
      <dgm:prSet presAssocID="{59FB25D8-5E02-45A7-B5A5-39C4644B5AC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DD20B83-F9EB-4376-BDBA-2E4C574037AF}" type="pres">
      <dgm:prSet presAssocID="{59FB25D8-5E02-45A7-B5A5-39C4644B5AC6}" presName="spaceRect" presStyleCnt="0"/>
      <dgm:spPr/>
    </dgm:pt>
    <dgm:pt modelId="{4A37AC03-C700-4846-A034-7A3587E08FBB}" type="pres">
      <dgm:prSet presAssocID="{59FB25D8-5E02-45A7-B5A5-39C4644B5AC6}" presName="parTx" presStyleLbl="revTx" presStyleIdx="2" presStyleCnt="5">
        <dgm:presLayoutVars>
          <dgm:chMax val="0"/>
          <dgm:chPref val="0"/>
        </dgm:presLayoutVars>
      </dgm:prSet>
      <dgm:spPr/>
    </dgm:pt>
    <dgm:pt modelId="{2119F3BC-9A31-4E20-96F3-C0787EFEB3A8}" type="pres">
      <dgm:prSet presAssocID="{813676C6-64D4-48D4-A4F5-47995745E7DC}" presName="sibTrans" presStyleCnt="0"/>
      <dgm:spPr/>
    </dgm:pt>
    <dgm:pt modelId="{C85AE753-E08E-4225-81F0-D92EAEF041BE}" type="pres">
      <dgm:prSet presAssocID="{7A383B4E-58F0-4271-AFB6-4DEF8BDE1D86}" presName="compNode" presStyleCnt="0"/>
      <dgm:spPr/>
    </dgm:pt>
    <dgm:pt modelId="{B3A08CC2-2542-4A7D-B61C-3A2D80D3DD6A}" type="pres">
      <dgm:prSet presAssocID="{7A383B4E-58F0-4271-AFB6-4DEF8BDE1D86}" presName="bgRect" presStyleLbl="bgShp" presStyleIdx="3" presStyleCnt="5"/>
      <dgm:spPr/>
    </dgm:pt>
    <dgm:pt modelId="{8F79DD63-8186-443D-8CE3-03453B85FF2E}" type="pres">
      <dgm:prSet presAssocID="{7A383B4E-58F0-4271-AFB6-4DEF8BDE1D8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F2AEDB3-617F-4DA2-9DD8-106FDBA62CB3}" type="pres">
      <dgm:prSet presAssocID="{7A383B4E-58F0-4271-AFB6-4DEF8BDE1D86}" presName="spaceRect" presStyleCnt="0"/>
      <dgm:spPr/>
    </dgm:pt>
    <dgm:pt modelId="{39BE69CA-8137-416E-BA5F-B6A879E4C787}" type="pres">
      <dgm:prSet presAssocID="{7A383B4E-58F0-4271-AFB6-4DEF8BDE1D86}" presName="parTx" presStyleLbl="revTx" presStyleIdx="3" presStyleCnt="5">
        <dgm:presLayoutVars>
          <dgm:chMax val="0"/>
          <dgm:chPref val="0"/>
        </dgm:presLayoutVars>
      </dgm:prSet>
      <dgm:spPr/>
    </dgm:pt>
    <dgm:pt modelId="{1951F0A6-7E50-461A-ACF6-3EB3F7654553}" type="pres">
      <dgm:prSet presAssocID="{1DB8D8C1-CEA9-451A-AB58-8EB695A6F121}" presName="sibTrans" presStyleCnt="0"/>
      <dgm:spPr/>
    </dgm:pt>
    <dgm:pt modelId="{273F52AA-320C-40E2-B245-7C97A466A67C}" type="pres">
      <dgm:prSet presAssocID="{A00BBDCB-EC4D-4513-B700-726163852277}" presName="compNode" presStyleCnt="0"/>
      <dgm:spPr/>
    </dgm:pt>
    <dgm:pt modelId="{FB90E108-72D1-4EF4-9CCE-ACBBACB0A962}" type="pres">
      <dgm:prSet presAssocID="{A00BBDCB-EC4D-4513-B700-726163852277}" presName="bgRect" presStyleLbl="bgShp" presStyleIdx="4" presStyleCnt="5"/>
      <dgm:spPr/>
    </dgm:pt>
    <dgm:pt modelId="{85511CEA-993B-498F-BC0C-F3848664E85F}" type="pres">
      <dgm:prSet presAssocID="{A00BBDCB-EC4D-4513-B700-72616385227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4977F116-2214-42D4-8BD8-C0508F533779}" type="pres">
      <dgm:prSet presAssocID="{A00BBDCB-EC4D-4513-B700-726163852277}" presName="spaceRect" presStyleCnt="0"/>
      <dgm:spPr/>
    </dgm:pt>
    <dgm:pt modelId="{7AF95D5A-6B6A-43A5-A681-F36DA24650F1}" type="pres">
      <dgm:prSet presAssocID="{A00BBDCB-EC4D-4513-B700-7261638522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02A2C0A-8DA9-486C-BCA3-2F35612A5EB6}" srcId="{860556E5-7EF4-42B5-B14D-2182F18BE39F}" destId="{7A383B4E-58F0-4271-AFB6-4DEF8BDE1D86}" srcOrd="3" destOrd="0" parTransId="{31281F4B-399F-42CD-BCF3-FA4E8A54DD72}" sibTransId="{1DB8D8C1-CEA9-451A-AB58-8EB695A6F121}"/>
    <dgm:cxn modelId="{FA7CD11F-086C-430F-B196-436A96B85CC3}" srcId="{860556E5-7EF4-42B5-B14D-2182F18BE39F}" destId="{A2BACD84-D7B5-425C-B246-EB60175B49ED}" srcOrd="1" destOrd="0" parTransId="{25A7EAE0-08ED-4612-A0BB-C11F1B639B3A}" sibTransId="{5BB8E5CF-5940-4D86-9301-81C8F739C52F}"/>
    <dgm:cxn modelId="{01CA7F26-473F-4794-9AA7-B93AE612B266}" srcId="{860556E5-7EF4-42B5-B14D-2182F18BE39F}" destId="{76D648E2-E5A5-4607-897B-83ABB3E4C2AA}" srcOrd="0" destOrd="0" parTransId="{7A259E3B-E411-456C-BAA1-E9D1CDB61A73}" sibTransId="{42C240B0-160E-45E3-BAC2-B38EBBB93975}"/>
    <dgm:cxn modelId="{08B0322B-BEB8-4AE5-B100-926928026FB2}" type="presOf" srcId="{76D648E2-E5A5-4607-897B-83ABB3E4C2AA}" destId="{247EAA36-D1E1-43E6-9484-182793282752}" srcOrd="0" destOrd="0" presId="urn:microsoft.com/office/officeart/2018/2/layout/IconVerticalSolidList"/>
    <dgm:cxn modelId="{F30F2876-B6B7-49C0-991A-F79DF5F8DD42}" type="presOf" srcId="{860556E5-7EF4-42B5-B14D-2182F18BE39F}" destId="{7268CC80-4C08-4A5C-A95B-4542D6AB8C7D}" srcOrd="0" destOrd="0" presId="urn:microsoft.com/office/officeart/2018/2/layout/IconVerticalSolidList"/>
    <dgm:cxn modelId="{758DD476-3032-4254-A536-81A9F24F02A9}" type="presOf" srcId="{59FB25D8-5E02-45A7-B5A5-39C4644B5AC6}" destId="{4A37AC03-C700-4846-A034-7A3587E08FBB}" srcOrd="0" destOrd="0" presId="urn:microsoft.com/office/officeart/2018/2/layout/IconVerticalSolidList"/>
    <dgm:cxn modelId="{DD8915A2-F4A5-45E3-A3A5-3EE54AC08469}" type="presOf" srcId="{A2BACD84-D7B5-425C-B246-EB60175B49ED}" destId="{FFB57C04-7BF2-49C9-B80D-86CFD871E640}" srcOrd="0" destOrd="0" presId="urn:microsoft.com/office/officeart/2018/2/layout/IconVerticalSolidList"/>
    <dgm:cxn modelId="{25EE9DB1-1E3B-4CD6-BDB0-520B6B47A392}" srcId="{860556E5-7EF4-42B5-B14D-2182F18BE39F}" destId="{A00BBDCB-EC4D-4513-B700-726163852277}" srcOrd="4" destOrd="0" parTransId="{A5DEBDF3-2155-4F39-AC31-0BB9FADA94E9}" sibTransId="{C9C79A1E-A455-430F-BB42-79D45AB8A7AA}"/>
    <dgm:cxn modelId="{27B550BA-0D4D-4FF7-96C8-0014710BC44A}" srcId="{860556E5-7EF4-42B5-B14D-2182F18BE39F}" destId="{59FB25D8-5E02-45A7-B5A5-39C4644B5AC6}" srcOrd="2" destOrd="0" parTransId="{AE7B6D6A-1320-415A-B165-FBEFCF9B8652}" sibTransId="{813676C6-64D4-48D4-A4F5-47995745E7DC}"/>
    <dgm:cxn modelId="{48D533BB-9D0F-473E-A0F3-30BA6EC4B43A}" type="presOf" srcId="{7A383B4E-58F0-4271-AFB6-4DEF8BDE1D86}" destId="{39BE69CA-8137-416E-BA5F-B6A879E4C787}" srcOrd="0" destOrd="0" presId="urn:microsoft.com/office/officeart/2018/2/layout/IconVerticalSolidList"/>
    <dgm:cxn modelId="{BC426ED4-D2F7-435D-95BA-DB6D5AAE8283}" type="presOf" srcId="{A00BBDCB-EC4D-4513-B700-726163852277}" destId="{7AF95D5A-6B6A-43A5-A681-F36DA24650F1}" srcOrd="0" destOrd="0" presId="urn:microsoft.com/office/officeart/2018/2/layout/IconVerticalSolidList"/>
    <dgm:cxn modelId="{27F8BF87-6BEE-4FF0-9652-9F1A8296A7B4}" type="presParOf" srcId="{7268CC80-4C08-4A5C-A95B-4542D6AB8C7D}" destId="{EA5647AC-4434-4ABE-812F-6294F1FBF6FC}" srcOrd="0" destOrd="0" presId="urn:microsoft.com/office/officeart/2018/2/layout/IconVerticalSolidList"/>
    <dgm:cxn modelId="{2E9CD20D-AAA6-492B-997F-03F37580EB55}" type="presParOf" srcId="{EA5647AC-4434-4ABE-812F-6294F1FBF6FC}" destId="{932F4878-643D-49F0-888C-E919BEFFA761}" srcOrd="0" destOrd="0" presId="urn:microsoft.com/office/officeart/2018/2/layout/IconVerticalSolidList"/>
    <dgm:cxn modelId="{1A033E7C-8320-4BBB-8F2A-3744E1EE155C}" type="presParOf" srcId="{EA5647AC-4434-4ABE-812F-6294F1FBF6FC}" destId="{BB1408C2-334A-481A-8680-92E552C5C440}" srcOrd="1" destOrd="0" presId="urn:microsoft.com/office/officeart/2018/2/layout/IconVerticalSolidList"/>
    <dgm:cxn modelId="{4A999776-6618-4215-9E35-9DEBFABD1ED8}" type="presParOf" srcId="{EA5647AC-4434-4ABE-812F-6294F1FBF6FC}" destId="{8C7F9280-9830-4A76-89CA-2E31FD0D5BAA}" srcOrd="2" destOrd="0" presId="urn:microsoft.com/office/officeart/2018/2/layout/IconVerticalSolidList"/>
    <dgm:cxn modelId="{B51EE5AA-3CB6-437E-8E0C-E76C11C97358}" type="presParOf" srcId="{EA5647AC-4434-4ABE-812F-6294F1FBF6FC}" destId="{247EAA36-D1E1-43E6-9484-182793282752}" srcOrd="3" destOrd="0" presId="urn:microsoft.com/office/officeart/2018/2/layout/IconVerticalSolidList"/>
    <dgm:cxn modelId="{14028977-DE8B-4C28-AD6F-D915542BAC10}" type="presParOf" srcId="{7268CC80-4C08-4A5C-A95B-4542D6AB8C7D}" destId="{A6D8ABDB-2157-4C9D-A231-609297860AEC}" srcOrd="1" destOrd="0" presId="urn:microsoft.com/office/officeart/2018/2/layout/IconVerticalSolidList"/>
    <dgm:cxn modelId="{445033E1-3E76-4BF2-B9F6-2415A8EC532E}" type="presParOf" srcId="{7268CC80-4C08-4A5C-A95B-4542D6AB8C7D}" destId="{2FCC7F82-637B-4083-999D-9B47D8D6A1F5}" srcOrd="2" destOrd="0" presId="urn:microsoft.com/office/officeart/2018/2/layout/IconVerticalSolidList"/>
    <dgm:cxn modelId="{61B2193A-99BB-4457-AB76-7E3959AA354C}" type="presParOf" srcId="{2FCC7F82-637B-4083-999D-9B47D8D6A1F5}" destId="{8099DEA8-4388-48B8-B3D4-958ED732BBA0}" srcOrd="0" destOrd="0" presId="urn:microsoft.com/office/officeart/2018/2/layout/IconVerticalSolidList"/>
    <dgm:cxn modelId="{D84EF9E7-A8BE-4D1A-B08A-C7A116219C54}" type="presParOf" srcId="{2FCC7F82-637B-4083-999D-9B47D8D6A1F5}" destId="{8FFFF4C0-C256-483A-B5BC-4BD887CDC5E1}" srcOrd="1" destOrd="0" presId="urn:microsoft.com/office/officeart/2018/2/layout/IconVerticalSolidList"/>
    <dgm:cxn modelId="{618A7489-4C16-4DD4-8088-9CBB65978D5A}" type="presParOf" srcId="{2FCC7F82-637B-4083-999D-9B47D8D6A1F5}" destId="{3A54565A-C8A7-4206-99BA-3189A17C29A2}" srcOrd="2" destOrd="0" presId="urn:microsoft.com/office/officeart/2018/2/layout/IconVerticalSolidList"/>
    <dgm:cxn modelId="{7D7D21B1-7F46-493B-B214-D915D0E5E7C1}" type="presParOf" srcId="{2FCC7F82-637B-4083-999D-9B47D8D6A1F5}" destId="{FFB57C04-7BF2-49C9-B80D-86CFD871E640}" srcOrd="3" destOrd="0" presId="urn:microsoft.com/office/officeart/2018/2/layout/IconVerticalSolidList"/>
    <dgm:cxn modelId="{9D562C97-B3B5-4557-9DD4-3F07F8CAACD1}" type="presParOf" srcId="{7268CC80-4C08-4A5C-A95B-4542D6AB8C7D}" destId="{7E67EDD4-5196-479B-83FC-C1697C421FFF}" srcOrd="3" destOrd="0" presId="urn:microsoft.com/office/officeart/2018/2/layout/IconVerticalSolidList"/>
    <dgm:cxn modelId="{5D799BEE-61E3-4D05-862C-821FE8B4C1F2}" type="presParOf" srcId="{7268CC80-4C08-4A5C-A95B-4542D6AB8C7D}" destId="{E897335F-AA66-4DD8-AE1E-8B097A51A35D}" srcOrd="4" destOrd="0" presId="urn:microsoft.com/office/officeart/2018/2/layout/IconVerticalSolidList"/>
    <dgm:cxn modelId="{8EEFA9FE-21AC-41B8-9149-FDE7F07EAB88}" type="presParOf" srcId="{E897335F-AA66-4DD8-AE1E-8B097A51A35D}" destId="{A5423D88-2409-41D2-B8D7-3B569EE656EE}" srcOrd="0" destOrd="0" presId="urn:microsoft.com/office/officeart/2018/2/layout/IconVerticalSolidList"/>
    <dgm:cxn modelId="{AA766819-20DE-44BD-A830-F5D2183BF7C4}" type="presParOf" srcId="{E897335F-AA66-4DD8-AE1E-8B097A51A35D}" destId="{D640B5A3-4B58-46FB-B967-800EE9AFBA10}" srcOrd="1" destOrd="0" presId="urn:microsoft.com/office/officeart/2018/2/layout/IconVerticalSolidList"/>
    <dgm:cxn modelId="{5CF05692-9F25-45BE-BAFB-845C80183C0C}" type="presParOf" srcId="{E897335F-AA66-4DD8-AE1E-8B097A51A35D}" destId="{DDD20B83-F9EB-4376-BDBA-2E4C574037AF}" srcOrd="2" destOrd="0" presId="urn:microsoft.com/office/officeart/2018/2/layout/IconVerticalSolidList"/>
    <dgm:cxn modelId="{2D342289-F2BC-41D8-9D5D-44A3D24210FB}" type="presParOf" srcId="{E897335F-AA66-4DD8-AE1E-8B097A51A35D}" destId="{4A37AC03-C700-4846-A034-7A3587E08FBB}" srcOrd="3" destOrd="0" presId="urn:microsoft.com/office/officeart/2018/2/layout/IconVerticalSolidList"/>
    <dgm:cxn modelId="{D685018A-0591-461A-9287-7DBC28B2D372}" type="presParOf" srcId="{7268CC80-4C08-4A5C-A95B-4542D6AB8C7D}" destId="{2119F3BC-9A31-4E20-96F3-C0787EFEB3A8}" srcOrd="5" destOrd="0" presId="urn:microsoft.com/office/officeart/2018/2/layout/IconVerticalSolidList"/>
    <dgm:cxn modelId="{8C0E085A-6A09-4BD4-86D8-A01279598478}" type="presParOf" srcId="{7268CC80-4C08-4A5C-A95B-4542D6AB8C7D}" destId="{C85AE753-E08E-4225-81F0-D92EAEF041BE}" srcOrd="6" destOrd="0" presId="urn:microsoft.com/office/officeart/2018/2/layout/IconVerticalSolidList"/>
    <dgm:cxn modelId="{9F710563-5FE2-4FBD-B640-9C94AF73A526}" type="presParOf" srcId="{C85AE753-E08E-4225-81F0-D92EAEF041BE}" destId="{B3A08CC2-2542-4A7D-B61C-3A2D80D3DD6A}" srcOrd="0" destOrd="0" presId="urn:microsoft.com/office/officeart/2018/2/layout/IconVerticalSolidList"/>
    <dgm:cxn modelId="{8E545325-BF09-4ADE-9263-AC4B1878EB8A}" type="presParOf" srcId="{C85AE753-E08E-4225-81F0-D92EAEF041BE}" destId="{8F79DD63-8186-443D-8CE3-03453B85FF2E}" srcOrd="1" destOrd="0" presId="urn:microsoft.com/office/officeart/2018/2/layout/IconVerticalSolidList"/>
    <dgm:cxn modelId="{B37639A6-1866-4420-8ED5-C97774C2D0E7}" type="presParOf" srcId="{C85AE753-E08E-4225-81F0-D92EAEF041BE}" destId="{CF2AEDB3-617F-4DA2-9DD8-106FDBA62CB3}" srcOrd="2" destOrd="0" presId="urn:microsoft.com/office/officeart/2018/2/layout/IconVerticalSolidList"/>
    <dgm:cxn modelId="{FAACC56F-036F-41E6-8805-ABC35D439377}" type="presParOf" srcId="{C85AE753-E08E-4225-81F0-D92EAEF041BE}" destId="{39BE69CA-8137-416E-BA5F-B6A879E4C787}" srcOrd="3" destOrd="0" presId="urn:microsoft.com/office/officeart/2018/2/layout/IconVerticalSolidList"/>
    <dgm:cxn modelId="{2E7EE626-BDA8-4CDC-ADCC-1631976FDDE7}" type="presParOf" srcId="{7268CC80-4C08-4A5C-A95B-4542D6AB8C7D}" destId="{1951F0A6-7E50-461A-ACF6-3EB3F7654553}" srcOrd="7" destOrd="0" presId="urn:microsoft.com/office/officeart/2018/2/layout/IconVerticalSolidList"/>
    <dgm:cxn modelId="{7002F50C-55F7-496B-B22D-6205EA73BA0C}" type="presParOf" srcId="{7268CC80-4C08-4A5C-A95B-4542D6AB8C7D}" destId="{273F52AA-320C-40E2-B245-7C97A466A67C}" srcOrd="8" destOrd="0" presId="urn:microsoft.com/office/officeart/2018/2/layout/IconVerticalSolidList"/>
    <dgm:cxn modelId="{42A09BE6-71D5-4CA3-AED0-20D6D39E9150}" type="presParOf" srcId="{273F52AA-320C-40E2-B245-7C97A466A67C}" destId="{FB90E108-72D1-4EF4-9CCE-ACBBACB0A962}" srcOrd="0" destOrd="0" presId="urn:microsoft.com/office/officeart/2018/2/layout/IconVerticalSolidList"/>
    <dgm:cxn modelId="{CEF4B66E-13D0-4E23-825A-D5B9CA42445D}" type="presParOf" srcId="{273F52AA-320C-40E2-B245-7C97A466A67C}" destId="{85511CEA-993B-498F-BC0C-F3848664E85F}" srcOrd="1" destOrd="0" presId="urn:microsoft.com/office/officeart/2018/2/layout/IconVerticalSolidList"/>
    <dgm:cxn modelId="{40358777-9EF4-4004-998B-B89D3EBB7909}" type="presParOf" srcId="{273F52AA-320C-40E2-B245-7C97A466A67C}" destId="{4977F116-2214-42D4-8BD8-C0508F533779}" srcOrd="2" destOrd="0" presId="urn:microsoft.com/office/officeart/2018/2/layout/IconVerticalSolidList"/>
    <dgm:cxn modelId="{525C6692-5AEC-4A15-801E-361B0B78C3A1}" type="presParOf" srcId="{273F52AA-320C-40E2-B245-7C97A466A67C}" destId="{7AF95D5A-6B6A-43A5-A681-F36DA24650F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631A-ABC8-41FD-BD2B-75BFC41C2AAD}">
      <dsp:nvSpPr>
        <dsp:cNvPr id="0" name=""/>
        <dsp:cNvSpPr/>
      </dsp:nvSpPr>
      <dsp:spPr>
        <a:xfrm>
          <a:off x="0" y="4413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A5171-42B2-4417-8CC1-B40109CC7175}">
      <dsp:nvSpPr>
        <dsp:cNvPr id="0" name=""/>
        <dsp:cNvSpPr/>
      </dsp:nvSpPr>
      <dsp:spPr>
        <a:xfrm>
          <a:off x="284404" y="215954"/>
          <a:ext cx="517099" cy="51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6551A-BFA1-43D6-9780-C5B059C9B0F3}">
      <dsp:nvSpPr>
        <dsp:cNvPr id="0" name=""/>
        <dsp:cNvSpPr/>
      </dsp:nvSpPr>
      <dsp:spPr>
        <a:xfrm>
          <a:off x="1085908" y="4413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ACCA Enrollment Data</a:t>
          </a:r>
        </a:p>
      </dsp:txBody>
      <dsp:txXfrm>
        <a:off x="1085908" y="4413"/>
        <a:ext cx="5711766" cy="940180"/>
      </dsp:txXfrm>
    </dsp:sp>
    <dsp:sp modelId="{E03FEE17-703B-47FA-9E0D-15107D66104B}">
      <dsp:nvSpPr>
        <dsp:cNvPr id="0" name=""/>
        <dsp:cNvSpPr/>
      </dsp:nvSpPr>
      <dsp:spPr>
        <a:xfrm>
          <a:off x="0" y="1179639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E5D04-E486-439F-9ABF-5B61EE27AFCF}">
      <dsp:nvSpPr>
        <dsp:cNvPr id="0" name=""/>
        <dsp:cNvSpPr/>
      </dsp:nvSpPr>
      <dsp:spPr>
        <a:xfrm>
          <a:off x="284404" y="1391180"/>
          <a:ext cx="517099" cy="517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CC287-3D00-4421-9A6C-BD0C3F386FD1}">
      <dsp:nvSpPr>
        <dsp:cNvPr id="0" name=""/>
        <dsp:cNvSpPr/>
      </dsp:nvSpPr>
      <dsp:spPr>
        <a:xfrm>
          <a:off x="1085908" y="1179639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ACCA Strategic Plan</a:t>
          </a:r>
        </a:p>
      </dsp:txBody>
      <dsp:txXfrm>
        <a:off x="1085908" y="1179639"/>
        <a:ext cx="5711766" cy="940180"/>
      </dsp:txXfrm>
    </dsp:sp>
    <dsp:sp modelId="{1832CE9E-740B-4E66-9334-06762361A4C7}">
      <dsp:nvSpPr>
        <dsp:cNvPr id="0" name=""/>
        <dsp:cNvSpPr/>
      </dsp:nvSpPr>
      <dsp:spPr>
        <a:xfrm>
          <a:off x="0" y="2354865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717FE-BAD9-4E00-B508-6AA3DCDD101B}">
      <dsp:nvSpPr>
        <dsp:cNvPr id="0" name=""/>
        <dsp:cNvSpPr/>
      </dsp:nvSpPr>
      <dsp:spPr>
        <a:xfrm>
          <a:off x="284404" y="2566406"/>
          <a:ext cx="517099" cy="5170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A9E2-8B8D-4F58-AE3E-827C079CC08C}">
      <dsp:nvSpPr>
        <dsp:cNvPr id="0" name=""/>
        <dsp:cNvSpPr/>
      </dsp:nvSpPr>
      <dsp:spPr>
        <a:xfrm>
          <a:off x="1085908" y="2354865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End of Pathway Assessment Data</a:t>
          </a:r>
        </a:p>
      </dsp:txBody>
      <dsp:txXfrm>
        <a:off x="1085908" y="2354865"/>
        <a:ext cx="5711766" cy="940180"/>
      </dsp:txXfrm>
    </dsp:sp>
    <dsp:sp modelId="{558BCBA0-29C7-4EC5-A5C9-8C64914B3281}">
      <dsp:nvSpPr>
        <dsp:cNvPr id="0" name=""/>
        <dsp:cNvSpPr/>
      </dsp:nvSpPr>
      <dsp:spPr>
        <a:xfrm>
          <a:off x="0" y="3530091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06BB5-CB85-404C-BD3A-0E94605BDCBA}">
      <dsp:nvSpPr>
        <dsp:cNvPr id="0" name=""/>
        <dsp:cNvSpPr/>
      </dsp:nvSpPr>
      <dsp:spPr>
        <a:xfrm>
          <a:off x="284404" y="3741632"/>
          <a:ext cx="517099" cy="51709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F43E8-C1EA-40BE-9C88-3DBF9AD3E5D3}">
      <dsp:nvSpPr>
        <dsp:cNvPr id="0" name=""/>
        <dsp:cNvSpPr/>
      </dsp:nvSpPr>
      <dsp:spPr>
        <a:xfrm>
          <a:off x="1085908" y="3530091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Upcoming Events</a:t>
          </a:r>
        </a:p>
      </dsp:txBody>
      <dsp:txXfrm>
        <a:off x="1085908" y="3530091"/>
        <a:ext cx="5711766" cy="940180"/>
      </dsp:txXfrm>
    </dsp:sp>
    <dsp:sp modelId="{E492560B-7FB8-4965-8DAB-3D88DB294532}">
      <dsp:nvSpPr>
        <dsp:cNvPr id="0" name=""/>
        <dsp:cNvSpPr/>
      </dsp:nvSpPr>
      <dsp:spPr>
        <a:xfrm>
          <a:off x="0" y="4705317"/>
          <a:ext cx="6797675" cy="9401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B9306-3E6D-4DFB-A834-5CD720822698}">
      <dsp:nvSpPr>
        <dsp:cNvPr id="0" name=""/>
        <dsp:cNvSpPr/>
      </dsp:nvSpPr>
      <dsp:spPr>
        <a:xfrm>
          <a:off x="284404" y="4916857"/>
          <a:ext cx="517099" cy="51709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5D7BC-2F7B-4A0F-A23F-46D5CFD29855}">
      <dsp:nvSpPr>
        <dsp:cNvPr id="0" name=""/>
        <dsp:cNvSpPr/>
      </dsp:nvSpPr>
      <dsp:spPr>
        <a:xfrm>
          <a:off x="1085908" y="4705317"/>
          <a:ext cx="5711766" cy="9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02" tIns="99502" rIns="99502" bIns="995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Good News</a:t>
          </a:r>
        </a:p>
      </dsp:txBody>
      <dsp:txXfrm>
        <a:off x="1085908" y="4705317"/>
        <a:ext cx="5711766" cy="94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F4878-643D-49F0-888C-E919BEFFA761}">
      <dsp:nvSpPr>
        <dsp:cNvPr id="0" name=""/>
        <dsp:cNvSpPr/>
      </dsp:nvSpPr>
      <dsp:spPr>
        <a:xfrm>
          <a:off x="0" y="2957"/>
          <a:ext cx="10058399" cy="6300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408C2-334A-481A-8680-92E552C5C440}">
      <dsp:nvSpPr>
        <dsp:cNvPr id="0" name=""/>
        <dsp:cNvSpPr/>
      </dsp:nvSpPr>
      <dsp:spPr>
        <a:xfrm>
          <a:off x="190583" y="144714"/>
          <a:ext cx="346515" cy="3465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EAA36-D1E1-43E6-9484-182793282752}">
      <dsp:nvSpPr>
        <dsp:cNvPr id="0" name=""/>
        <dsp:cNvSpPr/>
      </dsp:nvSpPr>
      <dsp:spPr>
        <a:xfrm>
          <a:off x="727681" y="2957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Two ACCA Instructors will present at the Best Practices Conference </a:t>
          </a:r>
          <a:r>
            <a:rPr lang="en-US" sz="1600" b="1" i="1" kern="1200" dirty="0"/>
            <a:t>Topic – Mock Interviews and Career Fair</a:t>
          </a:r>
          <a:endParaRPr lang="en-US" sz="1600" kern="1200" dirty="0"/>
        </a:p>
      </dsp:txBody>
      <dsp:txXfrm>
        <a:off x="727681" y="2957"/>
        <a:ext cx="9330718" cy="630027"/>
      </dsp:txXfrm>
    </dsp:sp>
    <dsp:sp modelId="{8099DEA8-4388-48B8-B3D4-958ED732BBA0}">
      <dsp:nvSpPr>
        <dsp:cNvPr id="0" name=""/>
        <dsp:cNvSpPr/>
      </dsp:nvSpPr>
      <dsp:spPr>
        <a:xfrm>
          <a:off x="0" y="790492"/>
          <a:ext cx="10058399" cy="6300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FF4C0-C256-483A-B5BC-4BD887CDC5E1}">
      <dsp:nvSpPr>
        <dsp:cNvPr id="0" name=""/>
        <dsp:cNvSpPr/>
      </dsp:nvSpPr>
      <dsp:spPr>
        <a:xfrm>
          <a:off x="190583" y="932248"/>
          <a:ext cx="346515" cy="3465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57C04-7BF2-49C9-B80D-86CFD871E640}">
      <dsp:nvSpPr>
        <dsp:cNvPr id="0" name=""/>
        <dsp:cNvSpPr/>
      </dsp:nvSpPr>
      <dsp:spPr>
        <a:xfrm>
          <a:off x="727681" y="790492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Two instructors fully funded by Donors’ Choose for unique pathway projects</a:t>
          </a:r>
        </a:p>
      </dsp:txBody>
      <dsp:txXfrm>
        <a:off x="727681" y="790492"/>
        <a:ext cx="9330718" cy="630027"/>
      </dsp:txXfrm>
    </dsp:sp>
    <dsp:sp modelId="{A5423D88-2409-41D2-B8D7-3B569EE656EE}">
      <dsp:nvSpPr>
        <dsp:cNvPr id="0" name=""/>
        <dsp:cNvSpPr/>
      </dsp:nvSpPr>
      <dsp:spPr>
        <a:xfrm>
          <a:off x="0" y="1578026"/>
          <a:ext cx="10058399" cy="6300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0B5A3-4B58-46FB-B967-800EE9AFBA10}">
      <dsp:nvSpPr>
        <dsp:cNvPr id="0" name=""/>
        <dsp:cNvSpPr/>
      </dsp:nvSpPr>
      <dsp:spPr>
        <a:xfrm>
          <a:off x="190583" y="1719782"/>
          <a:ext cx="346515" cy="3465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7AC03-C700-4846-A034-7A3587E08FBB}">
      <dsp:nvSpPr>
        <dsp:cNvPr id="0" name=""/>
        <dsp:cNvSpPr/>
      </dsp:nvSpPr>
      <dsp:spPr>
        <a:xfrm>
          <a:off x="727681" y="1578026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HVAC-R pathway received an equipment donation and </a:t>
          </a:r>
          <a:r>
            <a:rPr lang="en-US" sz="1600" kern="1200"/>
            <a:t>student toolkits from AHR Expo</a:t>
          </a:r>
        </a:p>
      </dsp:txBody>
      <dsp:txXfrm>
        <a:off x="727681" y="1578026"/>
        <a:ext cx="9330718" cy="630027"/>
      </dsp:txXfrm>
    </dsp:sp>
    <dsp:sp modelId="{B3A08CC2-2542-4A7D-B61C-3A2D80D3DD6A}">
      <dsp:nvSpPr>
        <dsp:cNvPr id="0" name=""/>
        <dsp:cNvSpPr/>
      </dsp:nvSpPr>
      <dsp:spPr>
        <a:xfrm>
          <a:off x="0" y="2365560"/>
          <a:ext cx="10058399" cy="6300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9DD63-8186-443D-8CE3-03453B85FF2E}">
      <dsp:nvSpPr>
        <dsp:cNvPr id="0" name=""/>
        <dsp:cNvSpPr/>
      </dsp:nvSpPr>
      <dsp:spPr>
        <a:xfrm>
          <a:off x="190583" y="2507316"/>
          <a:ext cx="346515" cy="3465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E69CA-8137-416E-BA5F-B6A879E4C787}">
      <dsp:nvSpPr>
        <dsp:cNvPr id="0" name=""/>
        <dsp:cNvSpPr/>
      </dsp:nvSpPr>
      <dsp:spPr>
        <a:xfrm>
          <a:off x="727681" y="2365560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ACCA Counselor received an APS District Level Award for developing a comprehensive counseling program</a:t>
          </a:r>
        </a:p>
      </dsp:txBody>
      <dsp:txXfrm>
        <a:off x="727681" y="2365560"/>
        <a:ext cx="9330718" cy="630027"/>
      </dsp:txXfrm>
    </dsp:sp>
    <dsp:sp modelId="{FB90E108-72D1-4EF4-9CCE-ACBBACB0A962}">
      <dsp:nvSpPr>
        <dsp:cNvPr id="0" name=""/>
        <dsp:cNvSpPr/>
      </dsp:nvSpPr>
      <dsp:spPr>
        <a:xfrm>
          <a:off x="0" y="3153094"/>
          <a:ext cx="10058399" cy="6300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11CEA-993B-498F-BC0C-F3848664E85F}">
      <dsp:nvSpPr>
        <dsp:cNvPr id="0" name=""/>
        <dsp:cNvSpPr/>
      </dsp:nvSpPr>
      <dsp:spPr>
        <a:xfrm>
          <a:off x="190583" y="3294850"/>
          <a:ext cx="346515" cy="3465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95D5A-6B6A-43A5-A681-F36DA24650F1}">
      <dsp:nvSpPr>
        <dsp:cNvPr id="0" name=""/>
        <dsp:cNvSpPr/>
      </dsp:nvSpPr>
      <dsp:spPr>
        <a:xfrm>
          <a:off x="727681" y="3153094"/>
          <a:ext cx="9330718" cy="6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8" tIns="66678" rIns="66678" bIns="66678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ACCA Business Manager received the APS CTAE Partner Recognition Award</a:t>
          </a:r>
        </a:p>
      </dsp:txBody>
      <dsp:txXfrm>
        <a:off x="727681" y="3153094"/>
        <a:ext cx="9330718" cy="630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B9CD5-B126-401E-B841-6229085A4A0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04287-682A-49D2-8897-00CF4AF8B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9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afternoon,</a:t>
            </a:r>
          </a:p>
          <a:p>
            <a:endParaRPr lang="en-US" dirty="0"/>
          </a:p>
          <a:p>
            <a:r>
              <a:rPr lang="en-US" dirty="0"/>
              <a:t>It is my pleasure to present the Principal’s report on behalf of Dr. Wilson.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topics include</a:t>
            </a:r>
          </a:p>
          <a:p>
            <a:endParaRPr lang="en-US" dirty="0"/>
          </a:p>
          <a:p>
            <a:r>
              <a:rPr lang="en-US" dirty="0"/>
              <a:t>ACCA Enrollment Data</a:t>
            </a:r>
          </a:p>
          <a:p>
            <a:r>
              <a:rPr lang="en-US" dirty="0"/>
              <a:t>ACCA Strategic Plan</a:t>
            </a:r>
          </a:p>
          <a:p>
            <a:r>
              <a:rPr lang="en-US" dirty="0"/>
              <a:t>End of Pathway Assessment Data</a:t>
            </a:r>
          </a:p>
          <a:p>
            <a:r>
              <a:rPr lang="en-US" dirty="0"/>
              <a:t>Upcoming Events</a:t>
            </a:r>
          </a:p>
          <a:p>
            <a:r>
              <a:rPr lang="en-US" dirty="0"/>
              <a:t>And Good News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comparison of our enrollment data from FY 22 and FY23. As you can see we have grown significantly. Total enrollment for last school year 254 and this year 502. </a:t>
            </a:r>
          </a:p>
          <a:p>
            <a:r>
              <a:rPr lang="en-US" dirty="0"/>
              <a:t>We planning to increase enrollment for the FY24 school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4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includes the Strategic Plan approved by the ACCA board last school year.  Our goals include: </a:t>
            </a:r>
          </a:p>
          <a:p>
            <a:endParaRPr lang="en-US" dirty="0"/>
          </a:p>
          <a:p>
            <a:r>
              <a:rPr lang="en-US" dirty="0"/>
              <a:t>All ACCA pathways and certifications will be aligned to the economic and workforce needs</a:t>
            </a:r>
          </a:p>
          <a:p>
            <a:r>
              <a:rPr lang="en-US" dirty="0"/>
              <a:t>75% of all ACCA students will be pathway completers</a:t>
            </a:r>
          </a:p>
          <a:p>
            <a:r>
              <a:rPr lang="en-US" dirty="0"/>
              <a:t>Each pathway will have a minimum of two industry partners that provide students with  authentic learning experiences</a:t>
            </a:r>
          </a:p>
          <a:p>
            <a:r>
              <a:rPr lang="en-US" dirty="0"/>
              <a:t>80% of all ACCA graduates will be gainfully employed in their field, join the military or enroll in a post-secondary institution. </a:t>
            </a:r>
          </a:p>
          <a:p>
            <a:endParaRPr lang="en-US" dirty="0"/>
          </a:p>
          <a:p>
            <a:r>
              <a:rPr lang="en-US" dirty="0"/>
              <a:t>The goals are aligned to the APS Strategic Priorities and included are the School Strategies to achieve the goals.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0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looks at our performance on the End of Pathway Assessments for each pathway.</a:t>
            </a:r>
          </a:p>
          <a:p>
            <a:r>
              <a:rPr lang="en-US" dirty="0"/>
              <a:t> Overall, 70% of the students participated and 53.7% of the students successfully passed the exams. We will focus this year on aligning class assessments to the EOPA and encouraging all students to take the exams. </a:t>
            </a:r>
          </a:p>
          <a:p>
            <a:endParaRPr lang="en-US" dirty="0"/>
          </a:p>
          <a:p>
            <a:r>
              <a:rPr lang="en-US" dirty="0"/>
              <a:t>One pathway, Programming, was not able to test last school year. We are working now to ensure they are able to test this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2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 upcoming events that we want to share…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 lot to celebrate at ACCA… We want to share this Good News with you…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reminder, we have all approved board meeting dates listed for the school year.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5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open the floor for questions. </a:t>
            </a:r>
          </a:p>
          <a:p>
            <a:endParaRPr lang="en-US" dirty="0"/>
          </a:p>
          <a:p>
            <a:r>
              <a:rPr lang="en-US" dirty="0"/>
              <a:t>Thank you for your attention.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04287-682A-49D2-8897-00CF4AF8B77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1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D85A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rgbClr val="0D8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8776FDF-B46F-4A92-A4CE-C0A82D8D9D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3274" y="759070"/>
            <a:ext cx="2365453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1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8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74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6154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19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22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5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6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6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4459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6048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rgbClr val="0D85A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67396-37A6-4B58-91FA-49EEEE6C05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5559" y="689760"/>
            <a:ext cx="118545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81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350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89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2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876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47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59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40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7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31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1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52098"/>
            <a:ext cx="10058400" cy="1450757"/>
          </a:xfrm>
        </p:spPr>
        <p:txBody>
          <a:bodyPr/>
          <a:lstStyle>
            <a:lvl1pPr>
              <a:defRPr>
                <a:solidFill>
                  <a:srgbClr val="0D85A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 marL="233363" indent="-233363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 marL="233363" indent="-233363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C4F0DB-EDC7-4077-85F9-E4E97D069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7904" y="689196"/>
            <a:ext cx="118456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3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2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 marL="233363" indent="-233363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 marL="233363" indent="-233363"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F650F5-4552-46E0-A6DE-5E74EC940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127" y="685696"/>
            <a:ext cx="118456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1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2908CA9-F809-4A95-9B49-F5EBA3884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0848" y="689058"/>
            <a:ext cx="1224438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7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2386B8A-95EC-4E74-A26F-0082152CF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2246" y="681495"/>
            <a:ext cx="123251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0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6E2C9B-5FA2-460D-9BE7-B0812FC2A6FF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9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0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9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rgbClr val="0D8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A8BAD4-6A3E-46AF-97FE-9CB5B3538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r>
              <a:rPr lang="en-US" sz="5400" b="1">
                <a:solidFill>
                  <a:schemeClr val="tx1">
                    <a:lumMod val="85000"/>
                    <a:lumOff val="15000"/>
                  </a:schemeClr>
                </a:solidFill>
              </a:rPr>
              <a:t>Principal’s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3B6A44-0EF8-44B1-A77C-A5F5D7673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b="1" dirty="0"/>
              <a:t>ACCA Board of Directors Meeting</a:t>
            </a:r>
          </a:p>
          <a:p>
            <a:pPr algn="r"/>
            <a:r>
              <a:rPr lang="en-US" sz="2000" b="1" dirty="0"/>
              <a:t>September 8, 2022</a:t>
            </a: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5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C5FCF-63AF-3DB0-2284-513C5282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Topics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9A7CE7-894F-8A3A-98BE-48C1A15B2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43999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219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D66A-C1A0-46ED-BBB6-15ECFE97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05" y="0"/>
            <a:ext cx="10058400" cy="769493"/>
          </a:xfrm>
        </p:spPr>
        <p:txBody>
          <a:bodyPr/>
          <a:lstStyle/>
          <a:p>
            <a:r>
              <a:rPr lang="en-US" dirty="0"/>
              <a:t>ACCA Enrollment Update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76FEE14-D191-B346-34A2-270B830E0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728106"/>
              </p:ext>
            </p:extLst>
          </p:nvPr>
        </p:nvGraphicFramePr>
        <p:xfrm>
          <a:off x="477141" y="744227"/>
          <a:ext cx="11237717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0169">
                  <a:extLst>
                    <a:ext uri="{9D8B030D-6E8A-4147-A177-3AD203B41FA5}">
                      <a16:colId xmlns:a16="http://schemas.microsoft.com/office/drawing/2014/main" val="1379486806"/>
                    </a:ext>
                  </a:extLst>
                </a:gridCol>
                <a:gridCol w="2797437">
                  <a:extLst>
                    <a:ext uri="{9D8B030D-6E8A-4147-A177-3AD203B41FA5}">
                      <a16:colId xmlns:a16="http://schemas.microsoft.com/office/drawing/2014/main" val="565511871"/>
                    </a:ext>
                  </a:extLst>
                </a:gridCol>
                <a:gridCol w="2820111">
                  <a:extLst>
                    <a:ext uri="{9D8B030D-6E8A-4147-A177-3AD203B41FA5}">
                      <a16:colId xmlns:a16="http://schemas.microsoft.com/office/drawing/2014/main" val="2017045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Pathway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Students FY2022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Students FY2023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7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Automotive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51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Carpentry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84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Criminal Investigations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663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Culinary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76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Cybersecurity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84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Dental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63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College Essentials (Dual Enrollment)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65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Emergency Medical Responder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0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Graphic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912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Heating, Ventilation, Air Conditioning and Refrigeration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233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Hospitality, Tourism and 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524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Infant Toddler Childcare (Dual Enrollment)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607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09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Programming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947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40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57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2000" y="1873123"/>
            <a:ext cx="1620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 marR="5080" lvl="0" indent="-48387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APS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Priorities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1200" b="1" i="1" u="none" strike="noStrike" kern="1200" cap="none" spc="-26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Initiatives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868" y="2197651"/>
            <a:ext cx="4003675" cy="138627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9370" rIns="0" bIns="0" rtlCol="0">
            <a:spAutoFit/>
          </a:bodyPr>
          <a:lstStyle/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(1) Audit current programming and adjust based on current economic and workforce needs </a:t>
            </a:r>
          </a:p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Collaborate with business and industry to ensure program offerings and curriculum are customized to meet their needs</a:t>
            </a:r>
          </a:p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Assure certificates earned are those needed for students to obtain employment</a:t>
            </a:r>
          </a:p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Collaborate with employers to identify work-based learning opportunities for students</a:t>
            </a:r>
          </a:p>
        </p:txBody>
      </p:sp>
      <p:sp>
        <p:nvSpPr>
          <p:cNvPr id="4" name="object 4"/>
          <p:cNvSpPr/>
          <p:nvPr/>
        </p:nvSpPr>
        <p:spPr>
          <a:xfrm>
            <a:off x="6206104" y="3630166"/>
            <a:ext cx="3980439" cy="1014225"/>
          </a:xfrm>
          <a:custGeom>
            <a:avLst/>
            <a:gdLst/>
            <a:ahLst/>
            <a:cxnLst/>
            <a:rect l="l" t="t" r="r" b="b"/>
            <a:pathLst>
              <a:path w="4003675" h="477520">
                <a:moveTo>
                  <a:pt x="4003547" y="0"/>
                </a:moveTo>
                <a:lnTo>
                  <a:pt x="0" y="0"/>
                </a:lnTo>
                <a:lnTo>
                  <a:pt x="0" y="477011"/>
                </a:lnTo>
                <a:lnTo>
                  <a:pt x="4003547" y="477011"/>
                </a:lnTo>
                <a:lnTo>
                  <a:pt x="4003547" y="0"/>
                </a:lnTo>
                <a:close/>
              </a:path>
            </a:pathLst>
          </a:custGeom>
          <a:solidFill>
            <a:srgbClr val="DDEAF6"/>
          </a:solidFill>
        </p:spPr>
        <p:txBody>
          <a:bodyPr wrap="square" lIns="0" tIns="0" rIns="0" bIns="0" rtlCol="0"/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(2) Ensure access to support to address the physical, social, financial and emotional needs of students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Implement instructional practices that promotes active student engagement and application of knowledge and skills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Instruct and evaluate students on employability skills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2868" y="4703065"/>
            <a:ext cx="4003675" cy="733534"/>
          </a:xfrm>
          <a:prstGeom prst="rect">
            <a:avLst/>
          </a:prstGeom>
          <a:solidFill>
            <a:srgbClr val="FAE3D3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(3) Partner with the business community to provide teacher externship opportunities</a:t>
            </a:r>
          </a:p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 teachers to participate in high quality professional development</a:t>
            </a:r>
          </a:p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Collaborate with stakeholders to improve teaching and learning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94485" y="5514425"/>
            <a:ext cx="4003675" cy="1041311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40640" rIns="0" bIns="0" rtlCol="0">
            <a:spAutoFit/>
          </a:bodyPr>
          <a:lstStyle/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(4) Work with Chamber of Commerce to provide mock interviews with industry experts (including – creating a resume, communication best practices)</a:t>
            </a:r>
          </a:p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Engage students in project-based learning, field trips, employability training, and career coaching</a:t>
            </a:r>
          </a:p>
          <a:p>
            <a:pPr marL="92710" marR="0" lvl="0" indent="0" algn="l" defTabSz="4572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Host career fair that result in employment after graduation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54075" y="91150"/>
            <a:ext cx="38176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Atlanta College and Career Academy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1028" y="554828"/>
            <a:ext cx="8756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SMART</a:t>
            </a:r>
            <a:r>
              <a:rPr kumimoji="0" sz="1200" b="1" i="1" u="none" strike="noStrike" kern="1200" cap="none" spc="-4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Goals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376" y="2002028"/>
            <a:ext cx="11169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 Strategies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378" y="815839"/>
            <a:ext cx="3520867" cy="1038746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August 2025, 100% of all ACCA pathways, dual enrollment and postsecondary certifications  will be aligned to the economic and workforce needs of the metro-Atlanta area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42158" y="810992"/>
            <a:ext cx="2109363" cy="1038746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August 2025, 75% of all ACCA students successfully complete their pathway and graduate with an industry recognized credential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22434" y="810992"/>
            <a:ext cx="2927561" cy="1146468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August 2025, each of the ACCA pathways will have a minimum of two industry partners that provide students with work-based learning, job shadowing, summer externships and youth apprenticeships.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14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28096" y="926269"/>
            <a:ext cx="2802442" cy="1003801"/>
          </a:xfrm>
          <a:prstGeom prst="rect">
            <a:avLst/>
          </a:prstGeom>
          <a:ln w="12700">
            <a:solidFill>
              <a:srgbClr val="A4A4A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By August 2025, 80% of all ACCA graduates will be gainfully employed in their field, join the military or enroll in a post-secondary institution.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8648" y="1965705"/>
            <a:ext cx="16497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 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</a:t>
            </a:r>
            <a:r>
              <a:rPr kumimoji="0" sz="1200" b="1" i="1" u="none" strike="noStrike" kern="1200" cap="none" spc="-2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Priorities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5954" y="2807753"/>
            <a:ext cx="1231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5730" y="362445"/>
            <a:ext cx="874626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-5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Mission – Prepare the next generation workforce to graduate ready for college, career and life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52702" y="2377186"/>
            <a:ext cx="1889125" cy="989965"/>
            <a:chOff x="28701" y="2377185"/>
            <a:chExt cx="1889125" cy="989965"/>
          </a:xfrm>
        </p:grpSpPr>
        <p:sp>
          <p:nvSpPr>
            <p:cNvPr id="22" name="object 22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1837944" y="0"/>
                  </a:moveTo>
                  <a:lnTo>
                    <a:pt x="0" y="0"/>
                  </a:lnTo>
                  <a:lnTo>
                    <a:pt x="0" y="938784"/>
                  </a:lnTo>
                  <a:lnTo>
                    <a:pt x="1837944" y="938784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4101" y="2402585"/>
              <a:ext cx="1838325" cy="939165"/>
            </a:xfrm>
            <a:custGeom>
              <a:avLst/>
              <a:gdLst/>
              <a:ahLst/>
              <a:cxnLst/>
              <a:rect l="l" t="t" r="r" b="b"/>
              <a:pathLst>
                <a:path w="1838325" h="939164">
                  <a:moveTo>
                    <a:pt x="0" y="938784"/>
                  </a:moveTo>
                  <a:lnTo>
                    <a:pt x="1837944" y="938784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938784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909063" y="2471421"/>
            <a:ext cx="1172210" cy="774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10795" lvl="0" indent="0" algn="ctr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ster</a:t>
            </a:r>
            <a:r>
              <a:rPr kumimoji="0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1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1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dem</a:t>
            </a:r>
            <a:r>
              <a:rPr kumimoji="0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  Excellence </a:t>
            </a:r>
            <a:r>
              <a:rPr kumimoji="0" sz="11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</a:t>
            </a:r>
            <a:r>
              <a:rPr kumimoji="0" sz="11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ctr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Curriculum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Instruction </a:t>
            </a:r>
            <a:r>
              <a:rPr kumimoji="0" sz="900" b="0" i="0" u="none" strike="noStrike" kern="1200" cap="none" spc="-1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Signature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Program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552702" y="3591815"/>
            <a:ext cx="1889125" cy="831215"/>
            <a:chOff x="28701" y="3591814"/>
            <a:chExt cx="1889125" cy="831215"/>
          </a:xfrm>
        </p:grpSpPr>
        <p:sp>
          <p:nvSpPr>
            <p:cNvPr id="26" name="object 26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006EA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4101" y="3617214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32864" y="3686683"/>
            <a:ext cx="1321435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lvl="0" indent="-12827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Building</a:t>
            </a:r>
            <a:r>
              <a:rPr kumimoji="0" sz="12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Culture</a:t>
            </a:r>
            <a:r>
              <a:rPr kumimoji="0" sz="12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200" b="1" i="0" u="none" strike="noStrike" kern="1200" cap="none" spc="-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Student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55575" marR="15875" lvl="0" indent="-128270" algn="l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Whole Child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Intervention </a:t>
            </a:r>
            <a:r>
              <a:rPr kumimoji="0" sz="900" b="0" i="0" u="none" strike="noStrike" kern="1200" cap="none" spc="-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Personalized Learning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52702" y="4618991"/>
            <a:ext cx="1889125" cy="831215"/>
            <a:chOff x="28701" y="4618990"/>
            <a:chExt cx="1889125" cy="831215"/>
          </a:xfrm>
        </p:grpSpPr>
        <p:sp>
          <p:nvSpPr>
            <p:cNvPr id="30" name="object 30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8"/>
                  </a:lnTo>
                  <a:lnTo>
                    <a:pt x="1837944" y="780288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DF6A35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54101" y="4644390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8"/>
                  </a:moveTo>
                  <a:lnTo>
                    <a:pt x="1837944" y="780288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8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75892" y="4714495"/>
            <a:ext cx="163830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lvl="0" indent="-32512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Equipping &amp;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Empowering </a:t>
            </a:r>
            <a:r>
              <a:rPr kumimoji="0" sz="1200" b="1" i="0" u="none" strike="noStrike" kern="1200" cap="none" spc="-2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Leaders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12090" marR="32384" lvl="0" indent="172085" algn="l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 Staff Support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Equitable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Allocation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552702" y="5655310"/>
            <a:ext cx="1889125" cy="831215"/>
            <a:chOff x="28701" y="5655309"/>
            <a:chExt cx="1889125" cy="831215"/>
          </a:xfrm>
        </p:grpSpPr>
        <p:sp>
          <p:nvSpPr>
            <p:cNvPr id="34" name="object 34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1837944" y="0"/>
                  </a:moveTo>
                  <a:lnTo>
                    <a:pt x="0" y="0"/>
                  </a:lnTo>
                  <a:lnTo>
                    <a:pt x="0" y="780287"/>
                  </a:lnTo>
                  <a:lnTo>
                    <a:pt x="1837944" y="780287"/>
                  </a:lnTo>
                  <a:lnTo>
                    <a:pt x="1837944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54101" y="5680709"/>
              <a:ext cx="1838325" cy="780415"/>
            </a:xfrm>
            <a:custGeom>
              <a:avLst/>
              <a:gdLst/>
              <a:ahLst/>
              <a:cxnLst/>
              <a:rect l="l" t="t" r="r" b="b"/>
              <a:pathLst>
                <a:path w="1838325" h="780414">
                  <a:moveTo>
                    <a:pt x="0" y="780287"/>
                  </a:moveTo>
                  <a:lnTo>
                    <a:pt x="1837944" y="780287"/>
                  </a:lnTo>
                  <a:lnTo>
                    <a:pt x="1837944" y="0"/>
                  </a:lnTo>
                  <a:lnTo>
                    <a:pt x="0" y="0"/>
                  </a:lnTo>
                  <a:lnTo>
                    <a:pt x="0" y="780287"/>
                  </a:lnTo>
                  <a:close/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bon Next LT"/>
                <a:ea typeface="+mn-ea"/>
                <a:cs typeface="+mn-cs"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832863" y="5751678"/>
            <a:ext cx="1454150" cy="667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136525" lvl="0" indent="-16764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Creating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200" b="1" i="0" u="none" strike="noStrike" kern="1200" cap="none" spc="-25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School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3815" marR="0" lvl="0" indent="0" algn="ctr" defTabSz="4572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Strategic</a:t>
            </a:r>
            <a:r>
              <a:rPr kumimoji="0" sz="9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Staff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Support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2545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Equitable</a:t>
            </a:r>
            <a:r>
              <a:rPr kumimoji="0" sz="9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Resource</a:t>
            </a:r>
            <a:r>
              <a:rPr kumimoji="0" sz="9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Allocation</a:t>
            </a: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Pentagon 1">
            <a:extLst>
              <a:ext uri="{FF2B5EF4-FFF2-40B4-BE49-F238E27FC236}">
                <a16:creationId xmlns:a16="http://schemas.microsoft.com/office/drawing/2014/main" id="{D0D68A7C-9CE9-C657-E875-61F2E58AD6C2}"/>
              </a:ext>
            </a:extLst>
          </p:cNvPr>
          <p:cNvSpPr/>
          <p:nvPr/>
        </p:nvSpPr>
        <p:spPr>
          <a:xfrm>
            <a:off x="3498876" y="2492058"/>
            <a:ext cx="2623558" cy="79746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ACCA Priority 1:   </a:t>
            </a:r>
            <a:r>
              <a:rPr lang="en-US" sz="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Collaborate with business, industry, and post-secondary partners to develop career pathways, dual enrollment, and postsecondary certifications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222222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which align to the economic and workforce needs of the community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Pentagon 2">
            <a:extLst>
              <a:ext uri="{FF2B5EF4-FFF2-40B4-BE49-F238E27FC236}">
                <a16:creationId xmlns:a16="http://schemas.microsoft.com/office/drawing/2014/main" id="{1EFF2232-72E8-DEC3-F114-FAAE77810A52}"/>
              </a:ext>
            </a:extLst>
          </p:cNvPr>
          <p:cNvSpPr/>
          <p:nvPr/>
        </p:nvSpPr>
        <p:spPr>
          <a:xfrm>
            <a:off x="3498876" y="3663075"/>
            <a:ext cx="2597124" cy="66738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ACCA Priority 2:  Implement an academic program that ensures students are college and career ready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entagon 3">
            <a:extLst>
              <a:ext uri="{FF2B5EF4-FFF2-40B4-BE49-F238E27FC236}">
                <a16:creationId xmlns:a16="http://schemas.microsoft.com/office/drawing/2014/main" id="{AC2D132E-52BC-F752-3AEF-0AA5EB64AE8A}"/>
              </a:ext>
            </a:extLst>
          </p:cNvPr>
          <p:cNvSpPr/>
          <p:nvPr/>
        </p:nvSpPr>
        <p:spPr>
          <a:xfrm>
            <a:off x="3498876" y="4838690"/>
            <a:ext cx="2494916" cy="51863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ACCA Priority 3:  Ensure staff remains current in its ability to meet workforce development needs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Pentagon 4">
            <a:extLst>
              <a:ext uri="{FF2B5EF4-FFF2-40B4-BE49-F238E27FC236}">
                <a16:creationId xmlns:a16="http://schemas.microsoft.com/office/drawing/2014/main" id="{37E4EF35-3DD1-51A8-D96E-0E8CFB54FEDC}"/>
              </a:ext>
            </a:extLst>
          </p:cNvPr>
          <p:cNvSpPr/>
          <p:nvPr/>
        </p:nvSpPr>
        <p:spPr>
          <a:xfrm>
            <a:off x="3493278" y="5848220"/>
            <a:ext cx="2597125" cy="51863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ACCA Priority 4:  Prepare ACCA graduates to have choice-filled lives 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2C36-24F5-83A0-0200-4A1354ED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140" y="286604"/>
            <a:ext cx="9916540" cy="497622"/>
          </a:xfrm>
        </p:spPr>
        <p:txBody>
          <a:bodyPr>
            <a:normAutofit fontScale="90000"/>
          </a:bodyPr>
          <a:lstStyle/>
          <a:p>
            <a:r>
              <a:rPr lang="en-US" dirty="0"/>
              <a:t>End of Pathway Assessment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4D5F40-E2D7-6512-B99B-08AD0C804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40" y="784226"/>
            <a:ext cx="8335108" cy="56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54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A78049-5846-40E7-9465-41FF1D92C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0" y="98596"/>
            <a:ext cx="10058400" cy="619005"/>
          </a:xfrm>
        </p:spPr>
        <p:txBody>
          <a:bodyPr>
            <a:normAutofit fontScale="90000"/>
          </a:bodyPr>
          <a:lstStyle/>
          <a:p>
            <a:r>
              <a:rPr lang="en-US" dirty="0"/>
              <a:t>Upcoming Events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4E0AA3F9-862B-6763-282A-D484EFDBB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56175"/>
              </p:ext>
            </p:extLst>
          </p:nvPr>
        </p:nvGraphicFramePr>
        <p:xfrm>
          <a:off x="1199513" y="717601"/>
          <a:ext cx="10058397" cy="597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517">
                  <a:extLst>
                    <a:ext uri="{9D8B030D-6E8A-4147-A177-3AD203B41FA5}">
                      <a16:colId xmlns:a16="http://schemas.microsoft.com/office/drawing/2014/main" val="2736883322"/>
                    </a:ext>
                  </a:extLst>
                </a:gridCol>
                <a:gridCol w="2581081">
                  <a:extLst>
                    <a:ext uri="{9D8B030D-6E8A-4147-A177-3AD203B41FA5}">
                      <a16:colId xmlns:a16="http://schemas.microsoft.com/office/drawing/2014/main" val="449876647"/>
                    </a:ext>
                  </a:extLst>
                </a:gridCol>
                <a:gridCol w="3352799">
                  <a:extLst>
                    <a:ext uri="{9D8B030D-6E8A-4147-A177-3AD203B41FA5}">
                      <a16:colId xmlns:a16="http://schemas.microsoft.com/office/drawing/2014/main" val="3184506023"/>
                    </a:ext>
                  </a:extLst>
                </a:gridCol>
              </a:tblGrid>
              <a:tr h="424193"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Date/Time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791406"/>
                  </a:ext>
                </a:extLst>
              </a:tr>
              <a:tr h="732168">
                <a:tc>
                  <a:txBody>
                    <a:bodyPr/>
                    <a:lstStyle/>
                    <a:p>
                      <a:r>
                        <a:rPr lang="en-US" dirty="0"/>
                        <a:t>Partnership Kick-Off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9/23/2022 @ 10:00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Celebrate current and new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244536"/>
                  </a:ext>
                </a:extLst>
              </a:tr>
              <a:tr h="732168">
                <a:tc>
                  <a:txBody>
                    <a:bodyPr/>
                    <a:lstStyle/>
                    <a:p>
                      <a:r>
                        <a:rPr lang="en-US" dirty="0"/>
                        <a:t>Lieutenant Governor’s Business and Education Summit</a:t>
                      </a:r>
                    </a:p>
                    <a:p>
                      <a:r>
                        <a:rPr lang="en-US" b="1" dirty="0"/>
                        <a:t>(ACCA Board Members are invited)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9/29-30/2022</a:t>
                      </a:r>
                    </a:p>
                    <a:p>
                      <a:r>
                        <a:rPr lang="en-US" dirty="0"/>
                        <a:t>Butler Hall Event Center Gray, 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 from Georgia’s college and career academies and industries discuss high demand needs in the workforce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96646"/>
                  </a:ext>
                </a:extLst>
              </a:tr>
              <a:tr h="732168">
                <a:tc>
                  <a:txBody>
                    <a:bodyPr/>
                    <a:lstStyle/>
                    <a:p>
                      <a:r>
                        <a:rPr lang="en-US" dirty="0"/>
                        <a:t>Student Recruitment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11/3/2022</a:t>
                      </a:r>
                    </a:p>
                    <a:p>
                      <a:r>
                        <a:rPr lang="en-US" dirty="0"/>
                        <a:t>1/10/2023 @ 4:00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Recruit students for FY2024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178178"/>
                  </a:ext>
                </a:extLst>
              </a:tr>
              <a:tr h="424193">
                <a:tc>
                  <a:txBody>
                    <a:bodyPr/>
                    <a:lstStyle/>
                    <a:p>
                      <a:r>
                        <a:rPr lang="en-US" dirty="0"/>
                        <a:t>APS Student Tours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Recruit students for FY2024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24007"/>
                  </a:ext>
                </a:extLst>
              </a:tr>
              <a:tr h="1722948">
                <a:tc>
                  <a:txBody>
                    <a:bodyPr/>
                    <a:lstStyle/>
                    <a:p>
                      <a:r>
                        <a:rPr lang="en-US" dirty="0"/>
                        <a:t>ACCA Current Student Celebrations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10/21/22</a:t>
                      </a:r>
                      <a:endParaRPr lang="en-US" b="0" dirty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01/13/23</a:t>
                      </a:r>
                      <a:endParaRPr lang="en-US" b="0" dirty="0">
                        <a:effectLst/>
                      </a:endParaRPr>
                    </a:p>
                    <a:p>
                      <a:pPr rtl="0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03/17/23</a:t>
                      </a:r>
                      <a:endParaRPr lang="en-US" b="0" dirty="0">
                        <a:effectLst/>
                      </a:endParaRPr>
                    </a:p>
                    <a:p>
                      <a:pPr rtl="0"/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05/12/23 (pathway &amp; GA BEST completers and EOPA success)</a:t>
                      </a:r>
                      <a:endParaRPr lang="en-US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37936"/>
                  </a:ext>
                </a:extLst>
              </a:tr>
              <a:tr h="732168">
                <a:tc>
                  <a:txBody>
                    <a:bodyPr/>
                    <a:lstStyle/>
                    <a:p>
                      <a:r>
                        <a:rPr lang="en-US" dirty="0"/>
                        <a:t>Career 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5/3/2023 (all day event)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Exposure, job opportunities, WBL experiences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8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71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4C66D-226D-C025-335B-2D570A0C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Good News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8674DA-4186-627E-F12F-A22DBB26C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039836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0751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C166-F215-DE25-B8A8-6CF56CF5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Reminder </a:t>
            </a:r>
            <a:br>
              <a:rPr lang="en-US" dirty="0"/>
            </a:br>
            <a:r>
              <a:rPr lang="en-US" dirty="0"/>
              <a:t>Approved Board Meeting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99589-F52B-A24C-8408-45E889FDC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	</a:t>
            </a:r>
            <a:r>
              <a:rPr lang="en-US" sz="2800" dirty="0"/>
              <a:t>Thursday, 9/08/22                        	4 p.m.</a:t>
            </a:r>
          </a:p>
          <a:p>
            <a:r>
              <a:rPr lang="en-US" sz="2800" dirty="0"/>
              <a:t> 	Thursday, 12/08/22                         	4 p.m.</a:t>
            </a:r>
          </a:p>
          <a:p>
            <a:r>
              <a:rPr lang="en-US" sz="2800" dirty="0"/>
              <a:t> 	Thursday, 1/26/23                            	4 p.m.</a:t>
            </a:r>
          </a:p>
          <a:p>
            <a:r>
              <a:rPr lang="en-US" sz="2800" dirty="0"/>
              <a:t> 	Thursday, 2/09/23                          	4 p.m.</a:t>
            </a:r>
          </a:p>
          <a:p>
            <a:r>
              <a:rPr lang="en-US" sz="2800" dirty="0"/>
              <a:t> 	Thursday, 3/02/23                            	4 p.m.</a:t>
            </a:r>
          </a:p>
          <a:p>
            <a:r>
              <a:rPr lang="en-US" sz="2800" dirty="0"/>
              <a:t> 	Thursday, 5/18/23                            	4 p.m.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1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Yellow question mark">
            <a:extLst>
              <a:ext uri="{FF2B5EF4-FFF2-40B4-BE49-F238E27FC236}">
                <a16:creationId xmlns:a16="http://schemas.microsoft.com/office/drawing/2014/main" id="{36E16D31-79A4-D0A9-1A4C-3C6C6B295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D667704-AA56-2405-3516-E657960D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AB95BF-57D0-4E49-9EF2-408B47C8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C520CBD-F82E-44E4-BDA5-128716AD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18AE32-A526-42FC-A854-732740BD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66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CCAES">
      <a:dk1>
        <a:srgbClr val="005685"/>
      </a:dk1>
      <a:lt1>
        <a:sysClr val="window" lastClr="FFFFFF"/>
      </a:lt1>
      <a:dk2>
        <a:srgbClr val="44546A"/>
      </a:dk2>
      <a:lt2>
        <a:srgbClr val="E7E6E6"/>
      </a:lt2>
      <a:accent1>
        <a:srgbClr val="0D85AB"/>
      </a:accent1>
      <a:accent2>
        <a:srgbClr val="EE7C29"/>
      </a:accent2>
      <a:accent3>
        <a:srgbClr val="A5A5A5"/>
      </a:accent3>
      <a:accent4>
        <a:srgbClr val="EE7C29"/>
      </a:accent4>
      <a:accent5>
        <a:srgbClr val="0D85AB"/>
      </a:accent5>
      <a:accent6>
        <a:srgbClr val="0D85AB"/>
      </a:accent6>
      <a:hlink>
        <a:srgbClr val="EE7C29"/>
      </a:hlink>
      <a:folHlink>
        <a:srgbClr val="0D8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484</TotalTime>
  <Words>1165</Words>
  <Application>Microsoft Office PowerPoint</Application>
  <PresentationFormat>Widescreen</PresentationFormat>
  <Paragraphs>182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Sabon Next LT</vt:lpstr>
      <vt:lpstr>Times New Roman</vt:lpstr>
      <vt:lpstr>Verdana</vt:lpstr>
      <vt:lpstr>Retrospect</vt:lpstr>
      <vt:lpstr>Office Theme</vt:lpstr>
      <vt:lpstr>Principal’s Report</vt:lpstr>
      <vt:lpstr>Topics</vt:lpstr>
      <vt:lpstr>ACCA Enrollment Update</vt:lpstr>
      <vt:lpstr>PowerPoint Presentation</vt:lpstr>
      <vt:lpstr>End of Pathway Assessment Results</vt:lpstr>
      <vt:lpstr>Upcoming Events</vt:lpstr>
      <vt:lpstr>Good News</vt:lpstr>
      <vt:lpstr>Reminder  Approved Board Meeting Dates </vt:lpstr>
      <vt:lpstr>Questions?</vt:lpstr>
    </vt:vector>
  </TitlesOfParts>
  <Company>Atlanta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***Pathway***</dc:title>
  <dc:creator>Fears, Shaundra</dc:creator>
  <cp:lastModifiedBy>Fears, Shaundra</cp:lastModifiedBy>
  <cp:revision>23</cp:revision>
  <dcterms:created xsi:type="dcterms:W3CDTF">2020-08-09T18:40:41Z</dcterms:created>
  <dcterms:modified xsi:type="dcterms:W3CDTF">2022-09-08T13:23:57Z</dcterms:modified>
</cp:coreProperties>
</file>